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383625" cy="30275213"/>
  <p:notesSz cx="6858000" cy="9144000"/>
  <p:custDataLst>
    <p:tags r:id="rId3"/>
  </p:custDataLst>
  <p:defaultTextStyle>
    <a:defPPr>
      <a:defRPr lang="tr-TR"/>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5">
          <p15:clr>
            <a:srgbClr val="A4A3A4"/>
          </p15:clr>
        </p15:guide>
        <p15:guide id="2" pos="67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7" autoAdjust="0"/>
    <p:restoredTop sz="94660"/>
  </p:normalViewPr>
  <p:slideViewPr>
    <p:cSldViewPr snapToGrid="0">
      <p:cViewPr>
        <p:scale>
          <a:sx n="46" d="100"/>
          <a:sy n="46" d="100"/>
        </p:scale>
        <p:origin x="618" y="-1044"/>
      </p:cViewPr>
      <p:guideLst>
        <p:guide orient="horz" pos="9535"/>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tr-TR" b="0" cap="none" spc="0" dirty="0">
                <a:ln w="0"/>
                <a:solidFill>
                  <a:schemeClr val="tx1"/>
                </a:solidFill>
                <a:effectLst>
                  <a:outerShdw blurRad="50800" dist="38100" dir="2700000" algn="tl" rotWithShape="0">
                    <a:prstClr val="black">
                      <a:alpha val="40000"/>
                    </a:prstClr>
                  </a:outerShdw>
                </a:effectLst>
              </a:rPr>
              <a:t>YOLOv3-tiny Eğitme performansı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0605436503783135"/>
          <c:y val="0.22799980204054524"/>
          <c:w val="0.81975059790509708"/>
          <c:h val="0.66085019678732648"/>
        </c:manualLayout>
      </c:layout>
      <c:scatterChart>
        <c:scatterStyle val="lineMarker"/>
        <c:varyColors val="0"/>
        <c:ser>
          <c:idx val="0"/>
          <c:order val="0"/>
          <c:tx>
            <c:strRef>
              <c:f>Sheet1!$B$1</c:f>
              <c:strCache>
                <c:ptCount val="1"/>
                <c:pt idx="0">
                  <c:v>YOLOv3 Tiny Eğitim Seti</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Sheet1!$A$2:$A$7</c:f>
              <c:numCache>
                <c:formatCode>General</c:formatCode>
                <c:ptCount val="6"/>
                <c:pt idx="0">
                  <c:v>2</c:v>
                </c:pt>
                <c:pt idx="1">
                  <c:v>10</c:v>
                </c:pt>
                <c:pt idx="2">
                  <c:v>20</c:v>
                </c:pt>
                <c:pt idx="3">
                  <c:v>35</c:v>
                </c:pt>
                <c:pt idx="4">
                  <c:v>50</c:v>
                </c:pt>
                <c:pt idx="5">
                  <c:v>65</c:v>
                </c:pt>
              </c:numCache>
            </c:numRef>
          </c:xVal>
          <c:yVal>
            <c:numRef>
              <c:f>Sheet1!$B$2:$B$7</c:f>
              <c:numCache>
                <c:formatCode>General</c:formatCode>
                <c:ptCount val="6"/>
                <c:pt idx="0">
                  <c:v>68.521000000000001</c:v>
                </c:pt>
                <c:pt idx="1">
                  <c:v>17.709900000000001</c:v>
                </c:pt>
                <c:pt idx="2">
                  <c:v>13.193099999999999</c:v>
                </c:pt>
                <c:pt idx="3">
                  <c:v>10.8977</c:v>
                </c:pt>
                <c:pt idx="4">
                  <c:v>6.9234999999999998</c:v>
                </c:pt>
                <c:pt idx="5">
                  <c:v>6.6294000000000004</c:v>
                </c:pt>
              </c:numCache>
            </c:numRef>
          </c:yVal>
          <c:smooth val="0"/>
          <c:extLst>
            <c:ext xmlns:c16="http://schemas.microsoft.com/office/drawing/2014/chart" uri="{C3380CC4-5D6E-409C-BE32-E72D297353CC}">
              <c16:uniqueId val="{00000000-1273-488E-9C5E-66CFC9DC41C4}"/>
            </c:ext>
          </c:extLst>
        </c:ser>
        <c:ser>
          <c:idx val="1"/>
          <c:order val="1"/>
          <c:tx>
            <c:strRef>
              <c:f>Sheet1!$C$1</c:f>
              <c:strCache>
                <c:ptCount val="1"/>
                <c:pt idx="0">
                  <c:v>YOLOv3 Tiny doğrulama seti</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Sheet1!$A$2:$A$7</c:f>
              <c:numCache>
                <c:formatCode>General</c:formatCode>
                <c:ptCount val="6"/>
                <c:pt idx="0">
                  <c:v>2</c:v>
                </c:pt>
                <c:pt idx="1">
                  <c:v>10</c:v>
                </c:pt>
                <c:pt idx="2">
                  <c:v>20</c:v>
                </c:pt>
                <c:pt idx="3">
                  <c:v>35</c:v>
                </c:pt>
                <c:pt idx="4">
                  <c:v>50</c:v>
                </c:pt>
                <c:pt idx="5">
                  <c:v>65</c:v>
                </c:pt>
              </c:numCache>
            </c:numRef>
          </c:xVal>
          <c:yVal>
            <c:numRef>
              <c:f>Sheet1!$C$2:$C$7</c:f>
              <c:numCache>
                <c:formatCode>General</c:formatCode>
                <c:ptCount val="6"/>
                <c:pt idx="0">
                  <c:v>42.969499999999996</c:v>
                </c:pt>
                <c:pt idx="1">
                  <c:v>16.539400000000001</c:v>
                </c:pt>
                <c:pt idx="2">
                  <c:v>14.0068</c:v>
                </c:pt>
                <c:pt idx="3">
                  <c:v>11.765499999999999</c:v>
                </c:pt>
                <c:pt idx="4">
                  <c:v>6.9783999999999997</c:v>
                </c:pt>
                <c:pt idx="5">
                  <c:v>6.5098000000000003</c:v>
                </c:pt>
              </c:numCache>
            </c:numRef>
          </c:yVal>
          <c:smooth val="0"/>
          <c:extLst>
            <c:ext xmlns:c16="http://schemas.microsoft.com/office/drawing/2014/chart" uri="{C3380CC4-5D6E-409C-BE32-E72D297353CC}">
              <c16:uniqueId val="{00000001-1273-488E-9C5E-66CFC9DC41C4}"/>
            </c:ext>
          </c:extLst>
        </c:ser>
        <c:dLbls>
          <c:showLegendKey val="0"/>
          <c:showVal val="0"/>
          <c:showCatName val="0"/>
          <c:showSerName val="0"/>
          <c:showPercent val="0"/>
          <c:showBubbleSize val="0"/>
        </c:dLbls>
        <c:axId val="475914856"/>
        <c:axId val="475917152"/>
      </c:scatterChart>
      <c:valAx>
        <c:axId val="475914856"/>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75917152"/>
        <c:crosses val="autoZero"/>
        <c:crossBetween val="midCat"/>
      </c:valAx>
      <c:valAx>
        <c:axId val="475917152"/>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7591485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38100" cap="flat" cmpd="sng" algn="ctr">
      <a:solidFill>
        <a:schemeClr val="bg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tr-TR"/>
              <a:t>Asıl başlık stili için tıklatın</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135188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188199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3205760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1849637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tr-TR"/>
              <a:t>Asıl başlık stili için tıklatın</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301587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343000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tr-TR"/>
              <a:t>Asıl metin stillerini düzenlemek için tıklatın</a:t>
            </a:r>
          </a:p>
        </p:txBody>
      </p:sp>
      <p:sp>
        <p:nvSpPr>
          <p:cNvPr id="4" name="Content Placeholder 3"/>
          <p:cNvSpPr>
            <a:spLocks noGrp="1"/>
          </p:cNvSpPr>
          <p:nvPr>
            <p:ph sz="half" idx="2"/>
          </p:nvPr>
        </p:nvSpPr>
        <p:spPr>
          <a:xfrm>
            <a:off x="1472912" y="11058863"/>
            <a:ext cx="9046274" cy="1626592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tr-TR"/>
              <a:t>Asıl metin stillerini düzenlemek için tıklatın</a:t>
            </a:r>
          </a:p>
        </p:txBody>
      </p:sp>
      <p:sp>
        <p:nvSpPr>
          <p:cNvPr id="6" name="Content Placeholder 5"/>
          <p:cNvSpPr>
            <a:spLocks noGrp="1"/>
          </p:cNvSpPr>
          <p:nvPr>
            <p:ph sz="quarter" idx="4"/>
          </p:nvPr>
        </p:nvSpPr>
        <p:spPr>
          <a:xfrm>
            <a:off x="10825461" y="11058863"/>
            <a:ext cx="9090826" cy="16265921"/>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1610914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4213173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342600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tr-TR"/>
              <a:t>Asıl başlık stili için tıklatın</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106367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tr-TR"/>
              <a:t>Resim eklemek için simgeyi tıklatın</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9A2B08AD-796A-4B15-AE34-46BE35849B1E}" type="datetimeFigureOut">
              <a:rPr lang="tr-TR" smtClean="0"/>
              <a:pPr/>
              <a:t>27.05.2019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47B1EC3-3E0F-4C11-B01D-0BC560E0DA6E}" type="slidenum">
              <a:rPr lang="tr-TR" smtClean="0"/>
              <a:pPr/>
              <a:t>‹#›</a:t>
            </a:fld>
            <a:endParaRPr lang="tr-TR"/>
          </a:p>
        </p:txBody>
      </p:sp>
    </p:spTree>
    <p:extLst>
      <p:ext uri="{BB962C8B-B14F-4D97-AF65-F5344CB8AC3E}">
        <p14:creationId xmlns:p14="http://schemas.microsoft.com/office/powerpoint/2010/main" val="3194528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9A2B08AD-796A-4B15-AE34-46BE35849B1E}" type="datetimeFigureOut">
              <a:rPr lang="tr-TR" smtClean="0"/>
              <a:pPr/>
              <a:t>27.05.2019</a:t>
            </a:fld>
            <a:endParaRPr lang="tr-TR"/>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B47B1EC3-3E0F-4C11-B01D-0BC560E0DA6E}" type="slidenum">
              <a:rPr lang="tr-TR" smtClean="0"/>
              <a:pPr/>
              <a:t>‹#›</a:t>
            </a:fld>
            <a:endParaRPr lang="tr-TR"/>
          </a:p>
        </p:txBody>
      </p:sp>
    </p:spTree>
    <p:extLst>
      <p:ext uri="{BB962C8B-B14F-4D97-AF65-F5344CB8AC3E}">
        <p14:creationId xmlns:p14="http://schemas.microsoft.com/office/powerpoint/2010/main" val="17960309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b="0" i="0" u="none"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b="0" i="0" u="none"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9.jp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chart" Target="../charts/chart1.xml"/><Relationship Id="rId5" Type="http://schemas.openxmlformats.org/officeDocument/2006/relationships/image" Target="../media/image3.png"/><Relationship Id="rId15" Type="http://schemas.openxmlformats.org/officeDocument/2006/relationships/image" Target="../media/image8.jp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72 Dikdörtgen"/>
          <p:cNvSpPr/>
          <p:nvPr/>
        </p:nvSpPr>
        <p:spPr bwMode="auto">
          <a:xfrm>
            <a:off x="530878" y="169051"/>
            <a:ext cx="20321162" cy="3957076"/>
          </a:xfrm>
          <a:prstGeom prst="rect">
            <a:avLst/>
          </a:prstGeom>
          <a:ln>
            <a:headEnd type="none" w="med" len="med"/>
            <a:tailEnd type="none" w="med" len="med"/>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a:lstStyle/>
          <a:p>
            <a:pPr>
              <a:defRPr/>
            </a:pPr>
            <a:endParaRPr lang="tr-TR">
              <a:solidFill>
                <a:schemeClr val="tx1"/>
              </a:solidFill>
            </a:endParaRPr>
          </a:p>
        </p:txBody>
      </p:sp>
      <p:pic>
        <p:nvPicPr>
          <p:cNvPr id="6" name="Resim 5"/>
          <p:cNvPicPr>
            <a:picLocks noChangeAspect="1"/>
          </p:cNvPicPr>
          <p:nvPr/>
        </p:nvPicPr>
        <p:blipFill>
          <a:blip r:embed="rId2" cstate="print"/>
          <a:stretch>
            <a:fillRect/>
          </a:stretch>
        </p:blipFill>
        <p:spPr>
          <a:xfrm>
            <a:off x="695998" y="378221"/>
            <a:ext cx="2804166" cy="3538735"/>
          </a:xfrm>
          <a:prstGeom prst="rect">
            <a:avLst/>
          </a:prstGeom>
        </p:spPr>
      </p:pic>
      <p:sp>
        <p:nvSpPr>
          <p:cNvPr id="9" name="Metin kutusu 8"/>
          <p:cNvSpPr txBox="1"/>
          <p:nvPr/>
        </p:nvSpPr>
        <p:spPr>
          <a:xfrm>
            <a:off x="2547079" y="586648"/>
            <a:ext cx="19568066" cy="755713"/>
          </a:xfrm>
          <a:prstGeom prst="rect">
            <a:avLst/>
          </a:prstGeom>
          <a:noFill/>
        </p:spPr>
        <p:txBody>
          <a:bodyPr wrap="square" lIns="108324" tIns="54162" rIns="108324" bIns="54162" rtlCol="0">
            <a:spAutoFit/>
          </a:bodyPr>
          <a:lstStyle/>
          <a:p>
            <a:pPr algn="ctr"/>
            <a:r>
              <a:rPr lang="tr-TR" sz="4200" b="1" dirty="0">
                <a:solidFill>
                  <a:schemeClr val="bg2"/>
                </a:solidFill>
              </a:rPr>
              <a:t>MÜHENDİSLİK FAKÜLTESİ ELEKTRİK ELEKTRONİK MÜHENDİSLİĞİ BÖLÜMÜ</a:t>
            </a:r>
          </a:p>
        </p:txBody>
      </p:sp>
      <p:sp>
        <p:nvSpPr>
          <p:cNvPr id="10" name="Metin kutusu 9"/>
          <p:cNvSpPr txBox="1"/>
          <p:nvPr/>
        </p:nvSpPr>
        <p:spPr>
          <a:xfrm>
            <a:off x="695998" y="28760655"/>
            <a:ext cx="20156042" cy="1340488"/>
          </a:xfrm>
          <a:prstGeom prst="rect">
            <a:avLst/>
          </a:prstGeom>
          <a:noFill/>
        </p:spPr>
        <p:txBody>
          <a:bodyPr wrap="square" lIns="108324" tIns="54162" rIns="108324" bIns="54162" rtlCol="0">
            <a:spAutoFit/>
          </a:bodyPr>
          <a:lstStyle/>
          <a:p>
            <a:pPr algn="ctr"/>
            <a:r>
              <a:rPr lang="tr-TR" sz="4000" b="1" dirty="0"/>
              <a:t>2018-2019 SAÜ MF ELEKTRİK ELEKTRONİK MÜHENDİSLİĞİ BÖLÜMÜ </a:t>
            </a:r>
          </a:p>
          <a:p>
            <a:pPr algn="ctr"/>
            <a:r>
              <a:rPr lang="tr-TR" sz="4000" b="1" dirty="0"/>
              <a:t>Bitirme Çalışmaları Sergisi / Mayıs 2019</a:t>
            </a:r>
          </a:p>
        </p:txBody>
      </p:sp>
      <p:sp>
        <p:nvSpPr>
          <p:cNvPr id="11" name="Metin kutusu 10"/>
          <p:cNvSpPr txBox="1"/>
          <p:nvPr/>
        </p:nvSpPr>
        <p:spPr>
          <a:xfrm>
            <a:off x="6048961" y="2629910"/>
            <a:ext cx="11300601" cy="1340488"/>
          </a:xfrm>
          <a:prstGeom prst="rect">
            <a:avLst/>
          </a:prstGeom>
          <a:noFill/>
        </p:spPr>
        <p:txBody>
          <a:bodyPr wrap="square" lIns="108324" tIns="54162" rIns="108324" bIns="54162" rtlCol="0">
            <a:spAutoFit/>
          </a:bodyPr>
          <a:lstStyle/>
          <a:p>
            <a:pPr algn="ctr"/>
            <a:r>
              <a:rPr lang="tr-TR" sz="4000" b="1" dirty="0">
                <a:solidFill>
                  <a:schemeClr val="accent2">
                    <a:lumMod val="50000"/>
                  </a:schemeClr>
                </a:solidFill>
              </a:rPr>
              <a:t>ALHASAN ALKHATIB</a:t>
            </a:r>
          </a:p>
          <a:p>
            <a:pPr algn="ctr"/>
            <a:r>
              <a:rPr lang="tr-TR" sz="4000" b="1" dirty="0">
                <a:solidFill>
                  <a:schemeClr val="accent2">
                    <a:lumMod val="50000"/>
                  </a:schemeClr>
                </a:solidFill>
              </a:rPr>
              <a:t>Danışman : Doç. Dr. Mehmet Recep BOZKURT</a:t>
            </a:r>
          </a:p>
        </p:txBody>
      </p:sp>
      <p:sp>
        <p:nvSpPr>
          <p:cNvPr id="7" name="Dikdörtgen 6"/>
          <p:cNvSpPr/>
          <p:nvPr/>
        </p:nvSpPr>
        <p:spPr>
          <a:xfrm>
            <a:off x="1" y="28548340"/>
            <a:ext cx="21383624" cy="2029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3500164" y="1531195"/>
            <a:ext cx="16331749" cy="1032712"/>
          </a:xfrm>
          <a:prstGeom prst="rect">
            <a:avLst/>
          </a:prstGeom>
          <a:noFill/>
        </p:spPr>
        <p:txBody>
          <a:bodyPr wrap="square" lIns="108324" tIns="54162" rIns="108324" bIns="54162" rtlCol="0">
            <a:spAutoFit/>
          </a:bodyPr>
          <a:lstStyle/>
          <a:p>
            <a:pPr algn="ctr"/>
            <a:r>
              <a:rPr lang="tr-TR" sz="6000" b="1" dirty="0">
                <a:solidFill>
                  <a:schemeClr val="accent1">
                    <a:lumMod val="50000"/>
                  </a:schemeClr>
                </a:solidFill>
              </a:rPr>
              <a:t>DERİN ÖĞRENME TABANLI İNSANSIZ HAVA ARACI</a:t>
            </a:r>
          </a:p>
        </p:txBody>
      </p:sp>
      <p:sp>
        <p:nvSpPr>
          <p:cNvPr id="25" name="247 Dikdörtgen"/>
          <p:cNvSpPr>
            <a:spLocks noChangeArrowheads="1"/>
          </p:cNvSpPr>
          <p:nvPr/>
        </p:nvSpPr>
        <p:spPr bwMode="auto">
          <a:xfrm>
            <a:off x="530878" y="27161876"/>
            <a:ext cx="20321162" cy="1263488"/>
          </a:xfrm>
          <a:prstGeom prst="rect">
            <a:avLst/>
          </a:prstGeom>
          <a:solidFill>
            <a:srgbClr val="FFE093"/>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tr-TR"/>
          </a:p>
        </p:txBody>
      </p:sp>
      <p:sp>
        <p:nvSpPr>
          <p:cNvPr id="27" name="227 Dikdörtgen"/>
          <p:cNvSpPr>
            <a:spLocks noChangeArrowheads="1"/>
          </p:cNvSpPr>
          <p:nvPr/>
        </p:nvSpPr>
        <p:spPr bwMode="auto">
          <a:xfrm>
            <a:off x="530876" y="8517009"/>
            <a:ext cx="8718816" cy="7683131"/>
          </a:xfrm>
          <a:prstGeom prst="rect">
            <a:avLst/>
          </a:prstGeom>
          <a:solidFill>
            <a:srgbClr val="FFFCB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just" eaLnBrk="1" hangingPunct="1"/>
            <a:r>
              <a:rPr lang="tr-TR" sz="2200" dirty="0">
                <a:solidFill>
                  <a:schemeClr val="bg2"/>
                </a:solidFill>
              </a:rPr>
              <a:t>İnsansız hava araçları (İHA) günümüzde ilerleyen teknolojik imkanlar sayesinde son derece popüler olmuş ve birçok mühendislik çalışmasına konu olmuş, birçok akademik çalışmanın temelini oluşturmuştur.</a:t>
            </a:r>
          </a:p>
          <a:p>
            <a:pPr algn="just" eaLnBrk="1" hangingPunct="1"/>
            <a:endParaRPr lang="tr-TR" sz="2200" dirty="0">
              <a:solidFill>
                <a:schemeClr val="bg2"/>
              </a:solidFill>
            </a:endParaRPr>
          </a:p>
          <a:p>
            <a:pPr algn="just" eaLnBrk="1" hangingPunct="1"/>
            <a:r>
              <a:rPr lang="tr-TR" sz="2200" dirty="0">
                <a:solidFill>
                  <a:schemeClr val="bg2"/>
                </a:solidFill>
              </a:rPr>
              <a:t>İnsansız hava araçlarının ismini günlük hayatta en çok askeri alanda duymaktayız. Fakat kullanım alanı sadece bu kadarla sınırlı değildir. Zorlu parkurlardaki sporların takip edilmesinde, trafik denetimlerinin yapımında, şehirlerde ve ilçelerde kaçak yapılaşmanın tespit edilmesinde, doğal afet, yangın vs. durumlarında ve birçok durumun hızlı ve güvenli olarak incelenmesinde İHA’lar kullanılmaktadır. </a:t>
            </a:r>
          </a:p>
          <a:p>
            <a:pPr algn="just" eaLnBrk="1" hangingPunct="1"/>
            <a:endParaRPr lang="tr-TR" sz="2200" dirty="0">
              <a:solidFill>
                <a:schemeClr val="bg2"/>
              </a:solidFill>
            </a:endParaRPr>
          </a:p>
          <a:p>
            <a:pPr algn="just" eaLnBrk="1" hangingPunct="1"/>
            <a:r>
              <a:rPr lang="tr-TR" sz="2200" dirty="0">
                <a:solidFill>
                  <a:schemeClr val="bg2"/>
                </a:solidFill>
              </a:rPr>
              <a:t>Bu çalışmada, AVR mimarisine sahip bir mikroişlemci ve Linux işletim sistemine sahip olan Raspberry pi kartı kullanılarak, derin öğrenmeli nesne algılama algoritmasını koşturan bilgisayarla haberleşebilen prototip dört rotorlu insansız hava aracı tasarımı ve gerçekleştirilmesi yapılmıştır. Araçtan bilgisayara gelen görüntüler işlenerek ve işlemenin sonucu araca gönderilerek aracın hareket yönü belirlenmektedir. Ayrıca aracın dengeli bir şekilde uçabilmesi için ivmeölçer/jiroskop sensöründen geri besleme alarak tasarlanan uçuş kontrol sistemi motorlarını kontrol etmektedir. </a:t>
            </a:r>
          </a:p>
        </p:txBody>
      </p:sp>
      <p:sp>
        <p:nvSpPr>
          <p:cNvPr id="29" name="219 Dikdörtgen"/>
          <p:cNvSpPr>
            <a:spLocks noChangeArrowheads="1"/>
          </p:cNvSpPr>
          <p:nvPr/>
        </p:nvSpPr>
        <p:spPr bwMode="auto">
          <a:xfrm>
            <a:off x="530876" y="17158860"/>
            <a:ext cx="20321162" cy="9088431"/>
          </a:xfrm>
          <a:prstGeom prst="rect">
            <a:avLst/>
          </a:prstGeom>
          <a:solidFill>
            <a:srgbClr val="D5D6EB"/>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eaLnBrk="1" hangingPunct="1"/>
            <a:endParaRPr lang="tr-TR" sz="2400" u="sng" dirty="0">
              <a:solidFill>
                <a:schemeClr val="bg2"/>
              </a:solidFill>
            </a:endParaRPr>
          </a:p>
        </p:txBody>
      </p:sp>
      <p:sp>
        <p:nvSpPr>
          <p:cNvPr id="33" name="204 Dikdörtgen"/>
          <p:cNvSpPr>
            <a:spLocks noChangeArrowheads="1"/>
          </p:cNvSpPr>
          <p:nvPr/>
        </p:nvSpPr>
        <p:spPr bwMode="auto">
          <a:xfrm>
            <a:off x="9525000" y="8503729"/>
            <a:ext cx="11327038" cy="7696411"/>
          </a:xfrm>
          <a:prstGeom prst="rect">
            <a:avLst/>
          </a:prstGeom>
          <a:solidFill>
            <a:srgbClr val="A6C78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1200">
                <a:solidFill>
                  <a:schemeClr val="tx1"/>
                </a:solidFill>
                <a:latin typeface="Arial" panose="020B0604020202020204" pitchFamily="34" charset="0"/>
              </a:defRPr>
            </a:lvl1pPr>
            <a:lvl2pPr marL="742950" indent="-285750" eaLnBrk="0" hangingPunct="0">
              <a:defRPr sz="1200">
                <a:solidFill>
                  <a:schemeClr val="tx1"/>
                </a:solidFill>
                <a:latin typeface="Arial" panose="020B0604020202020204" pitchFamily="34" charset="0"/>
              </a:defRPr>
            </a:lvl2pPr>
            <a:lvl3pPr marL="1143000" indent="-228600" eaLnBrk="0" hangingPunct="0">
              <a:defRPr sz="1200">
                <a:solidFill>
                  <a:schemeClr val="tx1"/>
                </a:solidFill>
                <a:latin typeface="Arial" panose="020B0604020202020204" pitchFamily="34" charset="0"/>
              </a:defRPr>
            </a:lvl3pPr>
            <a:lvl4pPr marL="1600200" indent="-228600" eaLnBrk="0" hangingPunct="0">
              <a:defRPr sz="1200">
                <a:solidFill>
                  <a:schemeClr val="tx1"/>
                </a:solidFill>
                <a:latin typeface="Arial" panose="020B0604020202020204" pitchFamily="34" charset="0"/>
              </a:defRPr>
            </a:lvl4pPr>
            <a:lvl5pPr marL="2057400" indent="-228600" eaLnBrk="0" hangingPunc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lgn="just" eaLnBrk="1" hangingPunct="1"/>
            <a:endParaRPr lang="tr-TR" sz="2400" u="sng" dirty="0">
              <a:solidFill>
                <a:schemeClr val="bg2"/>
              </a:solidFill>
            </a:endParaRPr>
          </a:p>
          <a:p>
            <a:pPr algn="just" eaLnBrk="1" hangingPunct="1"/>
            <a:endParaRPr lang="tr-TR" sz="2400" u="sng" dirty="0">
              <a:solidFill>
                <a:schemeClr val="bg2"/>
              </a:solidFill>
            </a:endParaRPr>
          </a:p>
        </p:txBody>
      </p:sp>
      <p:sp>
        <p:nvSpPr>
          <p:cNvPr id="34" name="Rectangle 1215"/>
          <p:cNvSpPr>
            <a:spLocks noChangeArrowheads="1"/>
          </p:cNvSpPr>
          <p:nvPr/>
        </p:nvSpPr>
        <p:spPr bwMode="auto">
          <a:xfrm>
            <a:off x="0" y="24185563"/>
            <a:ext cx="247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3974" tIns="61987" rIns="123974" bIns="61987" anchor="ctr">
            <a:spAutoFit/>
          </a:bodyPr>
          <a:lstStyle>
            <a:lvl1pPr defTabSz="1239838" eaLnBrk="0" hangingPunct="0">
              <a:defRPr sz="1200">
                <a:solidFill>
                  <a:schemeClr val="tx1"/>
                </a:solidFill>
                <a:latin typeface="Arial" panose="020B0604020202020204" pitchFamily="34" charset="0"/>
              </a:defRPr>
            </a:lvl1pPr>
            <a:lvl2pPr marL="742950" indent="-285750" defTabSz="1239838" eaLnBrk="0" hangingPunct="0">
              <a:defRPr sz="1200">
                <a:solidFill>
                  <a:schemeClr val="tx1"/>
                </a:solidFill>
                <a:latin typeface="Arial" panose="020B0604020202020204" pitchFamily="34" charset="0"/>
              </a:defRPr>
            </a:lvl2pPr>
            <a:lvl3pPr marL="1143000" indent="-228600" defTabSz="1239838" eaLnBrk="0" hangingPunct="0">
              <a:defRPr sz="1200">
                <a:solidFill>
                  <a:schemeClr val="tx1"/>
                </a:solidFill>
                <a:latin typeface="Arial" panose="020B0604020202020204" pitchFamily="34" charset="0"/>
              </a:defRPr>
            </a:lvl3pPr>
            <a:lvl4pPr marL="1600200" indent="-228600" defTabSz="1239838" eaLnBrk="0" hangingPunct="0">
              <a:defRPr sz="1200">
                <a:solidFill>
                  <a:schemeClr val="tx1"/>
                </a:solidFill>
                <a:latin typeface="Arial" panose="020B0604020202020204" pitchFamily="34" charset="0"/>
              </a:defRPr>
            </a:lvl4pPr>
            <a:lvl5pPr marL="2057400" indent="-228600" defTabSz="1239838" eaLnBrk="0" hangingPunct="0">
              <a:defRPr sz="1200">
                <a:solidFill>
                  <a:schemeClr val="tx1"/>
                </a:solidFill>
                <a:latin typeface="Arial" panose="020B0604020202020204" pitchFamily="34" charset="0"/>
              </a:defRPr>
            </a:lvl5pPr>
            <a:lvl6pPr marL="2514600" indent="-228600" algn="ctr" defTabSz="1239838"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defTabSz="1239838"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defTabSz="1239838"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defTabSz="1239838" eaLnBrk="0" fontAlgn="base" hangingPunct="0">
              <a:spcBef>
                <a:spcPct val="0"/>
              </a:spcBef>
              <a:spcAft>
                <a:spcPct val="0"/>
              </a:spcAft>
              <a:defRPr sz="1200">
                <a:solidFill>
                  <a:schemeClr val="tx1"/>
                </a:solidFill>
                <a:latin typeface="Arial" panose="020B0604020202020204" pitchFamily="34" charset="0"/>
              </a:defRPr>
            </a:lvl9pPr>
          </a:lstStyle>
          <a:p>
            <a:pPr algn="l" eaLnBrk="1" hangingPunct="1"/>
            <a:endParaRPr lang="en-AU" sz="2400"/>
          </a:p>
        </p:txBody>
      </p:sp>
      <p:sp>
        <p:nvSpPr>
          <p:cNvPr id="35" name="Rectangle 1437"/>
          <p:cNvSpPr>
            <a:spLocks noChangeArrowheads="1"/>
          </p:cNvSpPr>
          <p:nvPr/>
        </p:nvSpPr>
        <p:spPr bwMode="auto">
          <a:xfrm>
            <a:off x="0" y="25688925"/>
            <a:ext cx="247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3974" tIns="61987" rIns="123974" bIns="61987" anchor="ctr">
            <a:spAutoFit/>
          </a:bodyPr>
          <a:lstStyle>
            <a:lvl1pPr defTabSz="1239838" eaLnBrk="0" hangingPunct="0">
              <a:defRPr sz="1200">
                <a:solidFill>
                  <a:schemeClr val="tx1"/>
                </a:solidFill>
                <a:latin typeface="Arial" panose="020B0604020202020204" pitchFamily="34" charset="0"/>
              </a:defRPr>
            </a:lvl1pPr>
            <a:lvl2pPr marL="742950" indent="-285750" defTabSz="1239838" eaLnBrk="0" hangingPunct="0">
              <a:defRPr sz="1200">
                <a:solidFill>
                  <a:schemeClr val="tx1"/>
                </a:solidFill>
                <a:latin typeface="Arial" panose="020B0604020202020204" pitchFamily="34" charset="0"/>
              </a:defRPr>
            </a:lvl2pPr>
            <a:lvl3pPr marL="1143000" indent="-228600" defTabSz="1239838" eaLnBrk="0" hangingPunct="0">
              <a:defRPr sz="1200">
                <a:solidFill>
                  <a:schemeClr val="tx1"/>
                </a:solidFill>
                <a:latin typeface="Arial" panose="020B0604020202020204" pitchFamily="34" charset="0"/>
              </a:defRPr>
            </a:lvl3pPr>
            <a:lvl4pPr marL="1600200" indent="-228600" defTabSz="1239838" eaLnBrk="0" hangingPunct="0">
              <a:defRPr sz="1200">
                <a:solidFill>
                  <a:schemeClr val="tx1"/>
                </a:solidFill>
                <a:latin typeface="Arial" panose="020B0604020202020204" pitchFamily="34" charset="0"/>
              </a:defRPr>
            </a:lvl4pPr>
            <a:lvl5pPr marL="2057400" indent="-228600" defTabSz="1239838" eaLnBrk="0" hangingPunct="0">
              <a:defRPr sz="1200">
                <a:solidFill>
                  <a:schemeClr val="tx1"/>
                </a:solidFill>
                <a:latin typeface="Arial" panose="020B0604020202020204" pitchFamily="34" charset="0"/>
              </a:defRPr>
            </a:lvl5pPr>
            <a:lvl6pPr marL="2514600" indent="-228600" algn="ctr" defTabSz="1239838"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defTabSz="1239838"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defTabSz="1239838"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defTabSz="1239838" eaLnBrk="0" fontAlgn="base" hangingPunct="0">
              <a:spcBef>
                <a:spcPct val="0"/>
              </a:spcBef>
              <a:spcAft>
                <a:spcPct val="0"/>
              </a:spcAft>
              <a:defRPr sz="1200">
                <a:solidFill>
                  <a:schemeClr val="tx1"/>
                </a:solidFill>
                <a:latin typeface="Arial" panose="020B0604020202020204" pitchFamily="34" charset="0"/>
              </a:defRPr>
            </a:lvl9pPr>
          </a:lstStyle>
          <a:p>
            <a:pPr algn="l" eaLnBrk="1" hangingPunct="1"/>
            <a:endParaRPr lang="en-AU" sz="2400"/>
          </a:p>
        </p:txBody>
      </p:sp>
      <p:sp>
        <p:nvSpPr>
          <p:cNvPr id="39" name="182 Dikdörtgen"/>
          <p:cNvSpPr/>
          <p:nvPr/>
        </p:nvSpPr>
        <p:spPr bwMode="auto">
          <a:xfrm>
            <a:off x="530877" y="7653599"/>
            <a:ext cx="8718815" cy="734704"/>
          </a:xfrm>
          <a:prstGeom prst="rect">
            <a:avLst/>
          </a:prstGeom>
          <a:solidFill>
            <a:schemeClr val="tx2">
              <a:lumMod val="65000"/>
              <a:lumOff val="35000"/>
            </a:schemeClr>
          </a:solidFill>
          <a:ln w="9525" cap="flat" cmpd="sng" algn="ctr">
            <a:noFill/>
            <a:prstDash val="solid"/>
            <a:round/>
            <a:headEnd type="none" w="med" len="med"/>
            <a:tailEnd type="none" w="med" len="med"/>
          </a:ln>
          <a:effectLst/>
        </p:spPr>
        <p:txBody>
          <a:bodyPr/>
          <a:lstStyle/>
          <a:p>
            <a:pPr algn="l">
              <a:defRPr/>
            </a:pPr>
            <a:r>
              <a:rPr lang="tr-TR" sz="3600" b="1" dirty="0">
                <a:solidFill>
                  <a:schemeClr val="bg1"/>
                </a:solidFill>
                <a:latin typeface="Arial" charset="0"/>
              </a:rPr>
              <a:t>GİRİŞ</a:t>
            </a:r>
          </a:p>
        </p:txBody>
      </p:sp>
      <p:sp>
        <p:nvSpPr>
          <p:cNvPr id="43" name="186 Dikdörtgen"/>
          <p:cNvSpPr/>
          <p:nvPr/>
        </p:nvSpPr>
        <p:spPr bwMode="auto">
          <a:xfrm>
            <a:off x="530879" y="4354693"/>
            <a:ext cx="20321162" cy="711484"/>
          </a:xfrm>
          <a:prstGeom prst="rect">
            <a:avLst/>
          </a:prstGeom>
          <a:solidFill>
            <a:schemeClr val="tx2">
              <a:lumMod val="75000"/>
              <a:lumOff val="25000"/>
            </a:schemeClr>
          </a:solidFill>
          <a:ln w="9525" cap="flat" cmpd="sng" algn="ctr">
            <a:noFill/>
            <a:prstDash val="solid"/>
            <a:round/>
            <a:headEnd type="none" w="med" len="med"/>
            <a:tailEnd type="none" w="med" len="med"/>
          </a:ln>
          <a:effectLst/>
        </p:spPr>
        <p:txBody>
          <a:bodyPr/>
          <a:lstStyle/>
          <a:p>
            <a:pPr>
              <a:defRPr/>
            </a:pPr>
            <a:r>
              <a:rPr lang="tr-TR" sz="3600" b="1" dirty="0">
                <a:solidFill>
                  <a:schemeClr val="bg1"/>
                </a:solidFill>
                <a:latin typeface="Arial" charset="0"/>
              </a:rPr>
              <a:t>ÖZET VE AMAÇ</a:t>
            </a:r>
          </a:p>
        </p:txBody>
      </p:sp>
      <p:sp>
        <p:nvSpPr>
          <p:cNvPr id="45" name="188 Dikdörtgen"/>
          <p:cNvSpPr/>
          <p:nvPr/>
        </p:nvSpPr>
        <p:spPr bwMode="auto">
          <a:xfrm>
            <a:off x="530879" y="5178414"/>
            <a:ext cx="20321162" cy="225822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a:lstStyle/>
          <a:p>
            <a:pPr algn="just">
              <a:defRPr/>
            </a:pPr>
            <a:r>
              <a:rPr lang="tr-TR" sz="3200" dirty="0">
                <a:solidFill>
                  <a:schemeClr val="bg2"/>
                </a:solidFill>
                <a:latin typeface="+mj-lt"/>
                <a:cs typeface="Times New Roman" pitchFamily="18" charset="0"/>
              </a:rPr>
              <a:t>Bu çalışmanın amacı, mümkün olduğunca otonom</a:t>
            </a:r>
            <a:r>
              <a:rPr lang="en-US" sz="3200" dirty="0">
                <a:solidFill>
                  <a:schemeClr val="bg2"/>
                </a:solidFill>
                <a:latin typeface="+mj-lt"/>
                <a:cs typeface="Times New Roman" pitchFamily="18" charset="0"/>
              </a:rPr>
              <a:t> </a:t>
            </a:r>
            <a:r>
              <a:rPr lang="tr-TR" sz="3200" dirty="0">
                <a:solidFill>
                  <a:schemeClr val="bg2"/>
                </a:solidFill>
                <a:latin typeface="+mj-lt"/>
                <a:cs typeface="Times New Roman" pitchFamily="18" charset="0"/>
              </a:rPr>
              <a:t>ve stabil bir şekilde hareket edebilen prototip </a:t>
            </a:r>
            <a:r>
              <a:rPr lang="en-US" sz="3200" dirty="0">
                <a:solidFill>
                  <a:schemeClr val="bg2"/>
                </a:solidFill>
                <a:latin typeface="+mj-lt"/>
                <a:cs typeface="Times New Roman" pitchFamily="18" charset="0"/>
              </a:rPr>
              <a:t>d</a:t>
            </a:r>
            <a:r>
              <a:rPr lang="tr-TR" sz="3200" dirty="0">
                <a:solidFill>
                  <a:schemeClr val="bg2"/>
                </a:solidFill>
                <a:latin typeface="+mj-lt"/>
                <a:cs typeface="Times New Roman" pitchFamily="18" charset="0"/>
              </a:rPr>
              <a:t>ört rotorlu hava aracı tasarlanması ve gerçekleştirilmesidir. Bu araç derin öğrenme tabanlı olup kameradan aldığı görüntülere dayalı hareket edebilecek bir araçtır. Bu çalışmada aracın uçuş kontrol sistemi, derin öğrenmeli nesne algılama sistemi ve cihazların arasındaki dijital haberleşme sisteminin tasarımları ve gerçekleştirilmeleri yapılmıştır.</a:t>
            </a:r>
          </a:p>
        </p:txBody>
      </p:sp>
      <p:sp>
        <p:nvSpPr>
          <p:cNvPr id="59" name="206 Dikdörtgen"/>
          <p:cNvSpPr/>
          <p:nvPr/>
        </p:nvSpPr>
        <p:spPr bwMode="auto">
          <a:xfrm>
            <a:off x="9524999" y="7653598"/>
            <a:ext cx="11327039" cy="734704"/>
          </a:xfrm>
          <a:prstGeom prst="rect">
            <a:avLst/>
          </a:prstGeom>
          <a:solidFill>
            <a:schemeClr val="tx2">
              <a:lumMod val="65000"/>
              <a:lumOff val="35000"/>
            </a:schemeClr>
          </a:solidFill>
          <a:ln w="9525" cap="flat" cmpd="sng" algn="ctr">
            <a:noFill/>
            <a:prstDash val="solid"/>
            <a:round/>
            <a:headEnd type="none" w="med" len="med"/>
            <a:tailEnd type="none" w="med" len="med"/>
          </a:ln>
          <a:effectLst/>
        </p:spPr>
        <p:txBody>
          <a:bodyPr/>
          <a:lstStyle/>
          <a:p>
            <a:pPr algn="l">
              <a:defRPr/>
            </a:pPr>
            <a:r>
              <a:rPr lang="tr-TR" sz="3600" b="1" dirty="0">
                <a:solidFill>
                  <a:schemeClr val="bg1"/>
                </a:solidFill>
                <a:latin typeface="Arial" charset="0"/>
              </a:rPr>
              <a:t>SONUÇLAR</a:t>
            </a:r>
            <a:endParaRPr lang="en-US" sz="3600" b="1" dirty="0">
              <a:solidFill>
                <a:schemeClr val="bg1"/>
              </a:solidFill>
              <a:latin typeface="Arial" charset="0"/>
            </a:endParaRPr>
          </a:p>
        </p:txBody>
      </p:sp>
      <p:sp>
        <p:nvSpPr>
          <p:cNvPr id="88" name="182 Dikdörtgen"/>
          <p:cNvSpPr/>
          <p:nvPr/>
        </p:nvSpPr>
        <p:spPr bwMode="auto">
          <a:xfrm>
            <a:off x="530877" y="26432963"/>
            <a:ext cx="20321162" cy="602234"/>
          </a:xfrm>
          <a:prstGeom prst="rect">
            <a:avLst/>
          </a:prstGeom>
          <a:solidFill>
            <a:schemeClr val="tx2">
              <a:lumMod val="65000"/>
              <a:lumOff val="35000"/>
            </a:schemeClr>
          </a:solidFill>
          <a:ln w="9525" cap="flat" cmpd="sng" algn="ctr">
            <a:noFill/>
            <a:prstDash val="solid"/>
            <a:round/>
            <a:headEnd type="none" w="med" len="med"/>
            <a:tailEnd type="none" w="med" len="med"/>
          </a:ln>
          <a:effectLst/>
        </p:spPr>
        <p:txBody>
          <a:bodyPr/>
          <a:lstStyle/>
          <a:p>
            <a:pPr algn="l">
              <a:defRPr/>
            </a:pPr>
            <a:r>
              <a:rPr lang="tr-TR" sz="3600" b="1" dirty="0">
                <a:solidFill>
                  <a:schemeClr val="bg1"/>
                </a:solidFill>
                <a:latin typeface="Arial" charset="0"/>
              </a:rPr>
              <a:t>TEŞEKKÜR</a:t>
            </a:r>
          </a:p>
        </p:txBody>
      </p:sp>
      <p:sp>
        <p:nvSpPr>
          <p:cNvPr id="89" name="182 Dikdörtgen"/>
          <p:cNvSpPr/>
          <p:nvPr/>
        </p:nvSpPr>
        <p:spPr bwMode="auto">
          <a:xfrm>
            <a:off x="530876" y="16433650"/>
            <a:ext cx="20321162" cy="602234"/>
          </a:xfrm>
          <a:prstGeom prst="rect">
            <a:avLst/>
          </a:prstGeom>
          <a:solidFill>
            <a:schemeClr val="tx2">
              <a:lumMod val="65000"/>
              <a:lumOff val="35000"/>
            </a:schemeClr>
          </a:solidFill>
          <a:ln w="9525" cap="flat" cmpd="sng" algn="ctr">
            <a:noFill/>
            <a:prstDash val="solid"/>
            <a:round/>
            <a:headEnd type="none" w="med" len="med"/>
            <a:tailEnd type="none" w="med" len="med"/>
          </a:ln>
          <a:effectLst/>
        </p:spPr>
        <p:txBody>
          <a:bodyPr/>
          <a:lstStyle/>
          <a:p>
            <a:pPr algn="l">
              <a:defRPr/>
            </a:pPr>
            <a:r>
              <a:rPr lang="tr-TR" sz="3600" b="1" dirty="0">
                <a:solidFill>
                  <a:schemeClr val="bg1"/>
                </a:solidFill>
                <a:latin typeface="Arial" charset="0"/>
              </a:rPr>
              <a:t>YÖNTEM</a:t>
            </a:r>
          </a:p>
        </p:txBody>
      </p:sp>
      <p:sp>
        <p:nvSpPr>
          <p:cNvPr id="22" name="21 Metin kutusu"/>
          <p:cNvSpPr txBox="1"/>
          <p:nvPr/>
        </p:nvSpPr>
        <p:spPr>
          <a:xfrm>
            <a:off x="618745" y="27181434"/>
            <a:ext cx="20041580" cy="1200329"/>
          </a:xfrm>
          <a:prstGeom prst="rect">
            <a:avLst/>
          </a:prstGeom>
          <a:noFill/>
        </p:spPr>
        <p:txBody>
          <a:bodyPr wrap="square" rtlCol="0">
            <a:spAutoFit/>
          </a:bodyPr>
          <a:lstStyle/>
          <a:p>
            <a:pPr algn="just"/>
            <a:r>
              <a:rPr lang="tr-TR" sz="2400" dirty="0">
                <a:solidFill>
                  <a:schemeClr val="bg2"/>
                </a:solidFill>
                <a:latin typeface="Arial" panose="020B0604020202020204" pitchFamily="34" charset="0"/>
              </a:rPr>
              <a:t>Bu çalışmanın gerçekleştirilmesinde, kıymetli bilgi, birikim ve tecrübeleri ile bana yol gösterici ve destek olan değerli danışman hocam Doç. Dr. Mehmet Recep BOZKURT’a, maddi manevi destekleriyle beni hiçbir zaman yalnız bırakmayan aileme ve yardımını hiç esirgemeyen değerli arkadaşım Nermin KAYA’ya sonsuz teşekkürlerimi sunarım.</a:t>
            </a:r>
          </a:p>
        </p:txBody>
      </p:sp>
      <p:pic>
        <p:nvPicPr>
          <p:cNvPr id="23" name="Picture 22">
            <a:extLst>
              <a:ext uri="{FF2B5EF4-FFF2-40B4-BE49-F238E27FC236}">
                <a16:creationId xmlns:a16="http://schemas.microsoft.com/office/drawing/2014/main" id="{55AD4086-74CB-478B-9634-20C7CD3B4079}"/>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33460" t="12149" r="9493" b="40574"/>
          <a:stretch/>
        </p:blipFill>
        <p:spPr bwMode="auto">
          <a:xfrm>
            <a:off x="15885264" y="9673103"/>
            <a:ext cx="2214184" cy="3063748"/>
          </a:xfrm>
          <a:prstGeom prst="rect">
            <a:avLst/>
          </a:prstGeom>
          <a:ln w="38100">
            <a:solidFill>
              <a:schemeClr val="bg1"/>
            </a:solid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B924427E-B7DB-4C4B-8506-69789773AF7D}"/>
              </a:ext>
            </a:extLst>
          </p:cNvPr>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32014" t="11015" r="1979" b="31031"/>
          <a:stretch/>
        </p:blipFill>
        <p:spPr bwMode="auto">
          <a:xfrm>
            <a:off x="18393813" y="9673103"/>
            <a:ext cx="2163860" cy="3063748"/>
          </a:xfrm>
          <a:prstGeom prst="rect">
            <a:avLst/>
          </a:prstGeom>
          <a:ln w="38100">
            <a:solidFill>
              <a:schemeClr val="bg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4AC3C84-C73C-4433-9D0E-8802DCC80DE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13610602" y="12991825"/>
            <a:ext cx="3783865" cy="3036088"/>
          </a:xfrm>
          <a:prstGeom prst="rect">
            <a:avLst/>
          </a:prstGeom>
          <a:ln w="38100">
            <a:solidFill>
              <a:schemeClr val="bg1"/>
            </a:solidFill>
          </a:ln>
        </p:spPr>
      </p:pic>
      <p:pic>
        <p:nvPicPr>
          <p:cNvPr id="5" name="Picture 4">
            <a:extLst>
              <a:ext uri="{FF2B5EF4-FFF2-40B4-BE49-F238E27FC236}">
                <a16:creationId xmlns:a16="http://schemas.microsoft.com/office/drawing/2014/main" id="{9BFE034F-DC64-4A45-BC3F-7F544DA43A3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a14:imgEffect>
                  </a14:imgLayer>
                </a14:imgProps>
              </a:ext>
            </a:extLst>
          </a:blip>
          <a:srcRect b="3279"/>
          <a:stretch/>
        </p:blipFill>
        <p:spPr>
          <a:xfrm>
            <a:off x="9787401" y="12991959"/>
            <a:ext cx="3612070" cy="3026316"/>
          </a:xfrm>
          <a:prstGeom prst="rect">
            <a:avLst/>
          </a:prstGeom>
          <a:ln w="38100">
            <a:solidFill>
              <a:schemeClr val="bg1"/>
            </a:solidFill>
          </a:ln>
        </p:spPr>
      </p:pic>
      <p:sp>
        <p:nvSpPr>
          <p:cNvPr id="12" name="TextBox 11">
            <a:extLst>
              <a:ext uri="{FF2B5EF4-FFF2-40B4-BE49-F238E27FC236}">
                <a16:creationId xmlns:a16="http://schemas.microsoft.com/office/drawing/2014/main" id="{D97091FA-5706-404F-955A-D9B4578AA818}"/>
              </a:ext>
            </a:extLst>
          </p:cNvPr>
          <p:cNvSpPr txBox="1"/>
          <p:nvPr/>
        </p:nvSpPr>
        <p:spPr>
          <a:xfrm>
            <a:off x="636088" y="19109588"/>
            <a:ext cx="9419552" cy="461665"/>
          </a:xfrm>
          <a:prstGeom prst="rect">
            <a:avLst/>
          </a:prstGeom>
          <a:noFill/>
        </p:spPr>
        <p:txBody>
          <a:bodyPr wrap="square" rtlCol="0">
            <a:spAutoFit/>
          </a:bodyPr>
          <a:lstStyle/>
          <a:p>
            <a:pPr lvl="0" algn="just"/>
            <a:endParaRPr lang="tr-TR" sz="2400" dirty="0">
              <a:solidFill>
                <a:srgbClr val="44546A"/>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029D172-B6B5-4C7F-92EB-C9F488CA7340}"/>
              </a:ext>
            </a:extLst>
          </p:cNvPr>
          <p:cNvSpPr txBox="1"/>
          <p:nvPr/>
        </p:nvSpPr>
        <p:spPr>
          <a:xfrm>
            <a:off x="530876" y="17216030"/>
            <a:ext cx="9562033" cy="6186309"/>
          </a:xfrm>
          <a:prstGeom prst="rect">
            <a:avLst/>
          </a:prstGeom>
          <a:noFill/>
        </p:spPr>
        <p:txBody>
          <a:bodyPr wrap="square" rtlCol="0">
            <a:spAutoFit/>
          </a:bodyPr>
          <a:lstStyle/>
          <a:p>
            <a:pPr algn="just"/>
            <a:r>
              <a:rPr lang="tr-TR" sz="2200" dirty="0">
                <a:solidFill>
                  <a:srgbClr val="44546A"/>
                </a:solidFill>
                <a:latin typeface="Arial" panose="020B0604020202020204" pitchFamily="34" charset="0"/>
                <a:cs typeface="Arial" panose="020B0604020202020204" pitchFamily="34" charset="0"/>
              </a:rPr>
              <a:t>İHA’nın modülleri, boyutu ve ağırlığı belirlendikten sonra motor, ESC ve pilin karakteristkleri incelenmiş ve malzeme seçimi yapılmıştır. Dört rotorlu hava aracının dinamik yapısı incelenmiştir ve matematiksel modeli çıkarılmıştır. Aracın dengesi için kontrol edilecek Euler açılarının (pitch, roll, yaw) her biri için PİD kontrolörü kullanılmıştır. Sistemin geri beslemesi MPU60</a:t>
            </a:r>
            <a:r>
              <a:rPr lang="en-US" sz="2200" dirty="0">
                <a:solidFill>
                  <a:srgbClr val="44546A"/>
                </a:solidFill>
                <a:latin typeface="Arial" panose="020B0604020202020204" pitchFamily="34" charset="0"/>
                <a:cs typeface="Arial" panose="020B0604020202020204" pitchFamily="34" charset="0"/>
              </a:rPr>
              <a:t>5</a:t>
            </a:r>
            <a:r>
              <a:rPr lang="tr-TR" sz="2200" dirty="0">
                <a:solidFill>
                  <a:srgbClr val="44546A"/>
                </a:solidFill>
                <a:latin typeface="Arial" panose="020B0604020202020204" pitchFamily="34" charset="0"/>
                <a:cs typeface="Arial" panose="020B0604020202020204" pitchFamily="34" charset="0"/>
              </a:rPr>
              <a:t>0 ivmeölçer/jiroskop sensörü ile sağlanmıştır. PİD çıkışları, sistemin modeline göre motorlara göndererek aracın dengesi sağlanmaktadır. Pilin şarjı bitiminde, belirli mesafe altında aracın önüne yabancı cisim çıktığında veya  İR alıcısına işaret geldiğinde acil durum modu aktiflenip  kontrol döngüsü durdurulur ve araç güvenli iniş yapar. </a:t>
            </a:r>
          </a:p>
          <a:p>
            <a:pPr algn="just"/>
            <a:endParaRPr lang="tr-TR" sz="2200" dirty="0">
              <a:solidFill>
                <a:srgbClr val="44546A"/>
              </a:solidFill>
              <a:latin typeface="Arial" panose="020B0604020202020204" pitchFamily="34" charset="0"/>
              <a:cs typeface="Arial" panose="020B0604020202020204" pitchFamily="34" charset="0"/>
            </a:endParaRPr>
          </a:p>
          <a:p>
            <a:pPr algn="just"/>
            <a:r>
              <a:rPr lang="tr-TR" sz="2200" dirty="0">
                <a:solidFill>
                  <a:srgbClr val="44546A"/>
                </a:solidFill>
                <a:latin typeface="Arial" panose="020B0604020202020204" pitchFamily="34" charset="0"/>
                <a:cs typeface="Arial" panose="020B0604020202020204" pitchFamily="34" charset="0"/>
              </a:rPr>
              <a:t>Nesne algılaması için regresyona dayalı C-NN kullanılmıştır. Bu C-NN’ın adı YOLO’dur. Alman Trafik İşareti Benchmark (GTSB) veri setinden 4 sınıf alınmıştır (sağ ok, sol ok, düz ok ve dur işareti). Her sınıftan 400 örnek kullanılarak CO-Lab’ta Python dili ve Tensorflow tabanlı keras kütüphanesi ile YOLOv3 ve YOLOv3-tiny modelleri yazılıp eğitilmiştir. Eğitilen ağırlıklar indirilerek model yer istasyonunda (bilgisayarda) veri setinde olmayan işaret ve basılmış işaret görüntülerinin üzerinde test edilmiştir.  </a:t>
            </a:r>
            <a:endParaRPr lang="en-US" sz="2400" dirty="0"/>
          </a:p>
        </p:txBody>
      </p:sp>
      <p:sp>
        <p:nvSpPr>
          <p:cNvPr id="26" name="TextBox 25">
            <a:extLst>
              <a:ext uri="{FF2B5EF4-FFF2-40B4-BE49-F238E27FC236}">
                <a16:creationId xmlns:a16="http://schemas.microsoft.com/office/drawing/2014/main" id="{8D92879B-4906-4F61-8277-D94F82533EF5}"/>
              </a:ext>
            </a:extLst>
          </p:cNvPr>
          <p:cNvSpPr txBox="1"/>
          <p:nvPr/>
        </p:nvSpPr>
        <p:spPr>
          <a:xfrm>
            <a:off x="13531912" y="17244198"/>
            <a:ext cx="7128413" cy="2462213"/>
          </a:xfrm>
          <a:prstGeom prst="rect">
            <a:avLst/>
          </a:prstGeom>
          <a:noFill/>
        </p:spPr>
        <p:txBody>
          <a:bodyPr wrap="square" rtlCol="0">
            <a:spAutoFit/>
          </a:bodyPr>
          <a:lstStyle/>
          <a:p>
            <a:pPr algn="just"/>
            <a:r>
              <a:rPr lang="tr-TR" sz="2200" dirty="0">
                <a:solidFill>
                  <a:srgbClr val="44546A"/>
                </a:solidFill>
                <a:latin typeface="Arial" panose="020B0604020202020204" pitchFamily="34" charset="0"/>
                <a:cs typeface="Arial" panose="020B0604020202020204" pitchFamily="34" charset="0"/>
              </a:rPr>
              <a:t>Bu çalışmada iki haberleşme kanalı bulunmaktadır. İlk kanal yer istasyonu ve Raspberry Pi arasındaki kanal, bu kanalın haberleşmesi Wi-Fi üzerinde TCP/IP soketleri kullanılarak Python dili ile yapılmıştır. İkinci kanal ise APM ve Raspberry Pi arasındaki kanal, bu kanalın haberleşmesi UART protokolü kullanılarak seri port ile yapılmıştır.</a:t>
            </a:r>
            <a:endParaRPr lang="en-US" sz="22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8E88B2F-28A9-473D-A89C-182B29D7C76A}"/>
              </a:ext>
            </a:extLst>
          </p:cNvPr>
          <p:cNvSpPr txBox="1"/>
          <p:nvPr/>
        </p:nvSpPr>
        <p:spPr>
          <a:xfrm>
            <a:off x="9524999" y="8517009"/>
            <a:ext cx="11327038" cy="1107996"/>
          </a:xfrm>
          <a:prstGeom prst="rect">
            <a:avLst/>
          </a:prstGeom>
          <a:noFill/>
        </p:spPr>
        <p:txBody>
          <a:bodyPr wrap="square" rtlCol="0">
            <a:spAutoFit/>
          </a:bodyPr>
          <a:lstStyle/>
          <a:p>
            <a:pPr lvl="0" algn="just"/>
            <a:r>
              <a:rPr lang="tr-TR" sz="2200" dirty="0">
                <a:solidFill>
                  <a:srgbClr val="44546A"/>
                </a:solidFill>
                <a:latin typeface="Arial" panose="020B0604020202020204" pitchFamily="34" charset="0"/>
                <a:cs typeface="Arial" panose="020B0604020202020204" pitchFamily="34" charset="0"/>
              </a:rPr>
              <a:t>Gerçek zaman testlerinde nesne algılama algoritması başarı göstermiştir. Uçuş kontrol sistemi, görevini yerine getirip araç dengeli bir şekilde </a:t>
            </a:r>
            <a:r>
              <a:rPr lang="en-US" sz="2200" dirty="0">
                <a:solidFill>
                  <a:srgbClr val="44546A"/>
                </a:solidFill>
                <a:latin typeface="Arial" panose="020B0604020202020204" pitchFamily="34" charset="0"/>
                <a:cs typeface="Arial" panose="020B0604020202020204" pitchFamily="34" charset="0"/>
              </a:rPr>
              <a:t>ka</a:t>
            </a:r>
            <a:r>
              <a:rPr lang="tr-TR" sz="2200" dirty="0">
                <a:solidFill>
                  <a:srgbClr val="44546A"/>
                </a:solidFill>
                <a:latin typeface="Arial" panose="020B0604020202020204" pitchFamily="34" charset="0"/>
                <a:cs typeface="Arial" panose="020B0604020202020204" pitchFamily="34" charset="0"/>
              </a:rPr>
              <a:t>lkış ve iniş yapmıştır. Dijital haberleşme sistemi doğru vaziyette çalışmıştır.</a:t>
            </a:r>
          </a:p>
        </p:txBody>
      </p:sp>
      <p:graphicFrame>
        <p:nvGraphicFramePr>
          <p:cNvPr id="53" name="Chart 52">
            <a:extLst>
              <a:ext uri="{FF2B5EF4-FFF2-40B4-BE49-F238E27FC236}">
                <a16:creationId xmlns:a16="http://schemas.microsoft.com/office/drawing/2014/main" id="{5B469691-3166-4890-B6E1-DB42856C4BF7}"/>
              </a:ext>
            </a:extLst>
          </p:cNvPr>
          <p:cNvGraphicFramePr/>
          <p:nvPr>
            <p:extLst>
              <p:ext uri="{D42A27DB-BD31-4B8C-83A1-F6EECF244321}">
                <p14:modId xmlns:p14="http://schemas.microsoft.com/office/powerpoint/2010/main" val="2842981105"/>
              </p:ext>
            </p:extLst>
          </p:nvPr>
        </p:nvGraphicFramePr>
        <p:xfrm>
          <a:off x="17605599" y="12982969"/>
          <a:ext cx="2961830" cy="3071336"/>
        </p:xfrm>
        <a:graphic>
          <a:graphicData uri="http://schemas.openxmlformats.org/drawingml/2006/chart">
            <c:chart xmlns:c="http://schemas.openxmlformats.org/drawingml/2006/chart" xmlns:r="http://schemas.openxmlformats.org/officeDocument/2006/relationships" r:id="rId11"/>
          </a:graphicData>
        </a:graphic>
      </p:graphicFrame>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65796F5-5461-4446-83A0-7B9DC6C40B2B}"/>
                  </a:ext>
                </a:extLst>
              </p:cNvPr>
              <p:cNvSpPr txBox="1"/>
              <p:nvPr/>
            </p:nvSpPr>
            <p:spPr>
              <a:xfrm>
                <a:off x="10391709" y="17272268"/>
                <a:ext cx="3080467" cy="2596673"/>
              </a:xfrm>
              <a:prstGeom prst="rect">
                <a:avLst/>
              </a:prstGeom>
              <a:gradFill flip="none" rotWithShape="1">
                <a:gsLst>
                  <a:gs pos="91000">
                    <a:schemeClr val="tx1">
                      <a:lumMod val="50000"/>
                    </a:schemeClr>
                  </a:gs>
                  <a:gs pos="0">
                    <a:schemeClr val="bg1">
                      <a:lumMod val="75000"/>
                      <a:lumOff val="25000"/>
                    </a:schemeClr>
                  </a:gs>
                </a:gsLst>
                <a:lin ang="2700000" scaled="1"/>
                <a:tileRect/>
              </a:gradFill>
              <a:ln w="38100">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1400" i="1" smtClean="0">
                          <a:ln w="0"/>
                          <a:effectLst>
                            <a:outerShdw blurRad="38100" dist="19050" dir="2700000" algn="tl" rotWithShape="0">
                              <a:schemeClr val="dk1">
                                <a:alpha val="40000"/>
                              </a:schemeClr>
                            </a:outerShdw>
                          </a:effectLst>
                          <a:latin typeface="Cambria Math" panose="02040503050406030204" pitchFamily="18" charset="0"/>
                        </a:rPr>
                        <m:t>𝑢</m:t>
                      </m:r>
                      <m:r>
                        <a:rPr lang="tr-TR" sz="1400" i="1" smtClean="0">
                          <a:ln w="0"/>
                          <a:effectLst>
                            <a:outerShdw blurRad="38100" dist="19050" dir="2700000" algn="tl" rotWithShape="0">
                              <a:schemeClr val="dk1">
                                <a:alpha val="40000"/>
                              </a:schemeClr>
                            </a:outerShdw>
                          </a:effectLst>
                          <a:latin typeface="Cambria Math" panose="02040503050406030204" pitchFamily="18" charset="0"/>
                        </a:rPr>
                        <m:t>1 =</m:t>
                      </m:r>
                      <m:f>
                        <m:fPr>
                          <m:ctrlPr>
                            <a:rPr lang="en-US" sz="1400" i="1">
                              <a:ln w="0"/>
                              <a:effectLst>
                                <a:outerShdw blurRad="38100" dist="19050" dir="2700000" algn="tl" rotWithShape="0">
                                  <a:schemeClr val="dk1">
                                    <a:alpha val="40000"/>
                                  </a:schemeClr>
                                </a:outerShdw>
                              </a:effectLst>
                              <a:latin typeface="Cambria Math" panose="02040503050406030204" pitchFamily="18" charset="0"/>
                            </a:rPr>
                          </m:ctrlPr>
                        </m:fPr>
                        <m:num>
                          <m:d>
                            <m:dPr>
                              <m:ctrlPr>
                                <a:rPr lang="en-US" sz="1400" i="1">
                                  <a:ln w="0"/>
                                  <a:effectLst>
                                    <a:outerShdw blurRad="38100" dist="19050" dir="2700000" algn="tl" rotWithShape="0">
                                      <a:schemeClr val="dk1">
                                        <a:alpha val="40000"/>
                                      </a:schemeClr>
                                    </a:outerShdw>
                                  </a:effectLst>
                                  <a:latin typeface="Cambria Math" panose="02040503050406030204" pitchFamily="18" charset="0"/>
                                </a:rPr>
                              </m:ctrlPr>
                            </m:dPr>
                            <m:e>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1 +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2 +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3 +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4</m:t>
                              </m:r>
                            </m:e>
                          </m:d>
                        </m:num>
                        <m:den>
                          <m:r>
                            <a:rPr lang="tr-TR" sz="1400" i="1">
                              <a:ln w="0"/>
                              <a:effectLst>
                                <a:outerShdw blurRad="38100" dist="19050" dir="2700000" algn="tl" rotWithShape="0">
                                  <a:schemeClr val="dk1">
                                    <a:alpha val="40000"/>
                                  </a:schemeClr>
                                </a:outerShdw>
                              </a:effectLst>
                              <a:latin typeface="Cambria Math" panose="02040503050406030204" pitchFamily="18" charset="0"/>
                            </a:rPr>
                            <m:t>𝑚</m:t>
                          </m:r>
                        </m:den>
                      </m:f>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m:rPr>
                          <m:nor/>
                        </m:rPr>
                        <a:rPr lang="tr-TR" sz="1400" i="1">
                          <a:ln w="0"/>
                          <a:effectLst>
                            <a:outerShdw blurRad="38100" dist="19050" dir="2700000" algn="tl" rotWithShape="0">
                              <a:schemeClr val="dk1">
                                <a:alpha val="40000"/>
                              </a:schemeClr>
                            </a:outerShdw>
                          </a:effectLst>
                        </a:rPr>
                        <m:t> </m:t>
                      </m:r>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a:rPr lang="tr-TR" sz="1400" i="1">
                          <a:ln w="0"/>
                          <a:effectLst>
                            <a:outerShdw blurRad="38100" dist="19050" dir="2700000" algn="tl" rotWithShape="0">
                              <a:schemeClr val="dk1">
                                <a:alpha val="40000"/>
                              </a:schemeClr>
                            </a:outerShdw>
                          </a:effectLst>
                          <a:latin typeface="Cambria Math" panose="02040503050406030204" pitchFamily="18" charset="0"/>
                        </a:rPr>
                        <m:t>𝑢</m:t>
                      </m:r>
                      <m:r>
                        <a:rPr lang="tr-TR" sz="1400" i="1">
                          <a:ln w="0"/>
                          <a:effectLst>
                            <a:outerShdw blurRad="38100" dist="19050" dir="2700000" algn="tl" rotWithShape="0">
                              <a:schemeClr val="dk1">
                                <a:alpha val="40000"/>
                              </a:schemeClr>
                            </a:outerShdw>
                          </a:effectLst>
                          <a:latin typeface="Cambria Math" panose="02040503050406030204" pitchFamily="18" charset="0"/>
                        </a:rPr>
                        <m:t>2 =</m:t>
                      </m:r>
                      <m:f>
                        <m:fPr>
                          <m:ctrlPr>
                            <a:rPr lang="en-US" sz="1400" i="1">
                              <a:ln w="0"/>
                              <a:effectLst>
                                <a:outerShdw blurRad="38100" dist="19050" dir="2700000" algn="tl" rotWithShape="0">
                                  <a:schemeClr val="dk1">
                                    <a:alpha val="40000"/>
                                  </a:schemeClr>
                                </a:outerShdw>
                              </a:effectLst>
                              <a:latin typeface="Cambria Math" panose="02040503050406030204" pitchFamily="18" charset="0"/>
                            </a:rPr>
                          </m:ctrlPr>
                        </m:fPr>
                        <m:num>
                          <m:r>
                            <a:rPr lang="tr-TR" sz="1400" i="1">
                              <a:ln w="0"/>
                              <a:effectLst>
                                <a:outerShdw blurRad="38100" dist="19050" dir="2700000" algn="tl" rotWithShape="0">
                                  <a:schemeClr val="dk1">
                                    <a:alpha val="40000"/>
                                  </a:schemeClr>
                                </a:outerShdw>
                              </a:effectLst>
                              <a:latin typeface="Cambria Math" panose="02040503050406030204" pitchFamily="18" charset="0"/>
                            </a:rPr>
                            <m:t>𝑙</m:t>
                          </m:r>
                          <m:d>
                            <m:dPr>
                              <m:ctrlPr>
                                <a:rPr lang="en-US" sz="1400" i="1">
                                  <a:ln w="0"/>
                                  <a:effectLst>
                                    <a:outerShdw blurRad="38100" dist="19050" dir="2700000" algn="tl" rotWithShape="0">
                                      <a:schemeClr val="dk1">
                                        <a:alpha val="40000"/>
                                      </a:schemeClr>
                                    </a:outerShdw>
                                  </a:effectLst>
                                  <a:latin typeface="Cambria Math" panose="02040503050406030204" pitchFamily="18" charset="0"/>
                                </a:rPr>
                              </m:ctrlPr>
                            </m:dPr>
                            <m:e>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1−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2−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3 +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4</m:t>
                              </m:r>
                            </m:e>
                          </m:d>
                        </m:num>
                        <m:den>
                          <m:sSub>
                            <m:sSubPr>
                              <m:ctrlPr>
                                <a:rPr lang="en-US" sz="1400" i="1">
                                  <a:ln w="0"/>
                                  <a:effectLst>
                                    <a:outerShdw blurRad="38100" dist="19050" dir="2700000" algn="tl" rotWithShape="0">
                                      <a:schemeClr val="dk1">
                                        <a:alpha val="40000"/>
                                      </a:schemeClr>
                                    </a:outerShdw>
                                  </a:effectLst>
                                  <a:latin typeface="Cambria Math" panose="02040503050406030204" pitchFamily="18" charset="0"/>
                                </a:rPr>
                              </m:ctrlPr>
                            </m:sSubPr>
                            <m:e>
                              <m:r>
                                <a:rPr lang="tr-TR" sz="1400" i="1">
                                  <a:ln w="0"/>
                                  <a:effectLst>
                                    <a:outerShdw blurRad="38100" dist="19050" dir="2700000" algn="tl" rotWithShape="0">
                                      <a:schemeClr val="dk1">
                                        <a:alpha val="40000"/>
                                      </a:schemeClr>
                                    </a:outerShdw>
                                  </a:effectLst>
                                  <a:latin typeface="Cambria Math" panose="02040503050406030204" pitchFamily="18" charset="0"/>
                                </a:rPr>
                                <m:t>𝐼</m:t>
                              </m:r>
                            </m:e>
                            <m:sub>
                              <m:r>
                                <a:rPr lang="tr-TR" sz="1400" i="1">
                                  <a:ln w="0"/>
                                  <a:effectLst>
                                    <a:outerShdw blurRad="38100" dist="19050" dir="2700000" algn="tl" rotWithShape="0">
                                      <a:schemeClr val="dk1">
                                        <a:alpha val="40000"/>
                                      </a:schemeClr>
                                    </a:outerShdw>
                                  </a:effectLst>
                                  <a:latin typeface="Cambria Math" panose="02040503050406030204" pitchFamily="18" charset="0"/>
                                </a:rPr>
                                <m:t>1</m:t>
                              </m:r>
                            </m:sub>
                          </m:sSub>
                        </m:den>
                      </m:f>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m:rPr>
                          <m:nor/>
                        </m:rPr>
                        <a:rPr lang="tr-TR" sz="1400" i="1">
                          <a:ln w="0"/>
                          <a:effectLst>
                            <a:outerShdw blurRad="38100" dist="19050" dir="2700000" algn="tl" rotWithShape="0">
                              <a:schemeClr val="dk1">
                                <a:alpha val="40000"/>
                              </a:schemeClr>
                            </a:outerShdw>
                          </a:effectLst>
                        </a:rPr>
                        <m:t> </m:t>
                      </m:r>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a:rPr lang="tr-TR" sz="1400" i="1">
                          <a:ln w="0"/>
                          <a:effectLst>
                            <a:outerShdw blurRad="38100" dist="19050" dir="2700000" algn="tl" rotWithShape="0">
                              <a:schemeClr val="dk1">
                                <a:alpha val="40000"/>
                              </a:schemeClr>
                            </a:outerShdw>
                          </a:effectLst>
                          <a:latin typeface="Cambria Math" panose="02040503050406030204" pitchFamily="18" charset="0"/>
                        </a:rPr>
                        <m:t>𝑢</m:t>
                      </m:r>
                      <m:r>
                        <a:rPr lang="tr-TR" sz="1400" i="1">
                          <a:ln w="0"/>
                          <a:effectLst>
                            <a:outerShdw blurRad="38100" dist="19050" dir="2700000" algn="tl" rotWithShape="0">
                              <a:schemeClr val="dk1">
                                <a:alpha val="40000"/>
                              </a:schemeClr>
                            </a:outerShdw>
                          </a:effectLst>
                          <a:latin typeface="Cambria Math" panose="02040503050406030204" pitchFamily="18" charset="0"/>
                        </a:rPr>
                        <m:t>3 =</m:t>
                      </m:r>
                      <m:f>
                        <m:fPr>
                          <m:ctrlPr>
                            <a:rPr lang="en-US" sz="1400" i="1">
                              <a:ln w="0"/>
                              <a:effectLst>
                                <a:outerShdw blurRad="38100" dist="19050" dir="2700000" algn="tl" rotWithShape="0">
                                  <a:schemeClr val="dk1">
                                    <a:alpha val="40000"/>
                                  </a:schemeClr>
                                </a:outerShdw>
                              </a:effectLst>
                              <a:latin typeface="Cambria Math" panose="02040503050406030204" pitchFamily="18" charset="0"/>
                            </a:rPr>
                          </m:ctrlPr>
                        </m:fPr>
                        <m:num>
                          <m:r>
                            <a:rPr lang="tr-TR" sz="1400" i="1">
                              <a:ln w="0"/>
                              <a:effectLst>
                                <a:outerShdw blurRad="38100" dist="19050" dir="2700000" algn="tl" rotWithShape="0">
                                  <a:schemeClr val="dk1">
                                    <a:alpha val="40000"/>
                                  </a:schemeClr>
                                </a:outerShdw>
                              </a:effectLst>
                              <a:latin typeface="Cambria Math" panose="02040503050406030204" pitchFamily="18" charset="0"/>
                            </a:rPr>
                            <m:t>𝑙</m:t>
                          </m:r>
                          <m:d>
                            <m:dPr>
                              <m:ctrlPr>
                                <a:rPr lang="en-US" sz="1400" i="1">
                                  <a:ln w="0"/>
                                  <a:effectLst>
                                    <a:outerShdw blurRad="38100" dist="19050" dir="2700000" algn="tl" rotWithShape="0">
                                      <a:schemeClr val="dk1">
                                        <a:alpha val="40000"/>
                                      </a:schemeClr>
                                    </a:outerShdw>
                                  </a:effectLst>
                                  <a:latin typeface="Cambria Math" panose="02040503050406030204" pitchFamily="18" charset="0"/>
                                </a:rPr>
                              </m:ctrlPr>
                            </m:dPr>
                            <m:e>
                              <m:r>
                                <a:rPr lang="tr-TR" sz="1400" i="1">
                                  <a:ln w="0"/>
                                  <a:effectLst>
                                    <a:outerShdw blurRad="38100" dist="19050" dir="2700000" algn="tl" rotWithShape="0">
                                      <a:schemeClr val="dk1">
                                        <a:alpha val="40000"/>
                                      </a:schemeClr>
                                    </a:outerShdw>
                                  </a:effectLst>
                                  <a:latin typeface="Cambria Math" panose="02040503050406030204" pitchFamily="18" charset="0"/>
                                </a:rPr>
                                <m:t>−</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1−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2+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3+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4</m:t>
                              </m:r>
                            </m:e>
                          </m:d>
                        </m:num>
                        <m:den>
                          <m:sSub>
                            <m:sSubPr>
                              <m:ctrlPr>
                                <a:rPr lang="en-US" sz="1400" i="1">
                                  <a:ln w="0"/>
                                  <a:effectLst>
                                    <a:outerShdw blurRad="38100" dist="19050" dir="2700000" algn="tl" rotWithShape="0">
                                      <a:schemeClr val="dk1">
                                        <a:alpha val="40000"/>
                                      </a:schemeClr>
                                    </a:outerShdw>
                                  </a:effectLst>
                                  <a:latin typeface="Cambria Math" panose="02040503050406030204" pitchFamily="18" charset="0"/>
                                </a:rPr>
                              </m:ctrlPr>
                            </m:sSubPr>
                            <m:e>
                              <m:r>
                                <a:rPr lang="tr-TR" sz="1400" i="1">
                                  <a:ln w="0"/>
                                  <a:effectLst>
                                    <a:outerShdw blurRad="38100" dist="19050" dir="2700000" algn="tl" rotWithShape="0">
                                      <a:schemeClr val="dk1">
                                        <a:alpha val="40000"/>
                                      </a:schemeClr>
                                    </a:outerShdw>
                                  </a:effectLst>
                                  <a:latin typeface="Cambria Math" panose="02040503050406030204" pitchFamily="18" charset="0"/>
                                </a:rPr>
                                <m:t>𝐼</m:t>
                              </m:r>
                            </m:e>
                            <m:sub>
                              <m:r>
                                <a:rPr lang="tr-TR" sz="1400" i="1">
                                  <a:ln w="0"/>
                                  <a:effectLst>
                                    <a:outerShdw blurRad="38100" dist="19050" dir="2700000" algn="tl" rotWithShape="0">
                                      <a:schemeClr val="dk1">
                                        <a:alpha val="40000"/>
                                      </a:schemeClr>
                                    </a:outerShdw>
                                  </a:effectLst>
                                  <a:latin typeface="Cambria Math" panose="02040503050406030204" pitchFamily="18" charset="0"/>
                                </a:rPr>
                                <m:t>2</m:t>
                              </m:r>
                            </m:sub>
                          </m:sSub>
                        </m:den>
                      </m:f>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m:rPr>
                          <m:nor/>
                        </m:rPr>
                        <a:rPr lang="tr-TR" sz="1400" i="1">
                          <a:ln w="0"/>
                          <a:effectLst>
                            <a:outerShdw blurRad="38100" dist="19050" dir="2700000" algn="tl" rotWithShape="0">
                              <a:schemeClr val="dk1">
                                <a:alpha val="40000"/>
                              </a:schemeClr>
                            </a:outerShdw>
                          </a:effectLst>
                        </a:rPr>
                        <m:t> </m:t>
                      </m:r>
                    </m:oMath>
                  </m:oMathPara>
                </a14:m>
                <a:endParaRPr lang="en-US" sz="1400" i="1" dirty="0">
                  <a:ln w="0"/>
                  <a:effectLst>
                    <a:outerShdw blurRad="38100" dist="19050" dir="2700000" algn="tl" rotWithShape="0">
                      <a:schemeClr val="dk1">
                        <a:alpha val="40000"/>
                      </a:schemeClr>
                    </a:outerShdw>
                  </a:effectLst>
                </a:endParaRPr>
              </a:p>
              <a:p>
                <a:pPr/>
                <a14:m>
                  <m:oMathPara xmlns:m="http://schemas.openxmlformats.org/officeDocument/2006/math">
                    <m:oMathParaPr>
                      <m:jc m:val="centerGroup"/>
                    </m:oMathParaPr>
                    <m:oMath xmlns:m="http://schemas.openxmlformats.org/officeDocument/2006/math">
                      <m:r>
                        <a:rPr lang="tr-TR" sz="1400" i="1">
                          <a:ln w="0"/>
                          <a:effectLst>
                            <a:outerShdw blurRad="38100" dist="19050" dir="2700000" algn="tl" rotWithShape="0">
                              <a:schemeClr val="dk1">
                                <a:alpha val="40000"/>
                              </a:schemeClr>
                            </a:outerShdw>
                          </a:effectLst>
                          <a:latin typeface="Cambria Math" panose="02040503050406030204" pitchFamily="18" charset="0"/>
                        </a:rPr>
                        <m:t>𝑢</m:t>
                      </m:r>
                      <m:r>
                        <a:rPr lang="tr-TR" sz="1400" i="1">
                          <a:ln w="0"/>
                          <a:effectLst>
                            <a:outerShdw blurRad="38100" dist="19050" dir="2700000" algn="tl" rotWithShape="0">
                              <a:schemeClr val="dk1">
                                <a:alpha val="40000"/>
                              </a:schemeClr>
                            </a:outerShdw>
                          </a:effectLst>
                          <a:latin typeface="Cambria Math" panose="02040503050406030204" pitchFamily="18" charset="0"/>
                        </a:rPr>
                        <m:t>4 =</m:t>
                      </m:r>
                      <m:f>
                        <m:fPr>
                          <m:ctrlPr>
                            <a:rPr lang="en-US" sz="1400" i="1">
                              <a:ln w="0"/>
                              <a:effectLst>
                                <a:outerShdw blurRad="38100" dist="19050" dir="2700000" algn="tl" rotWithShape="0">
                                  <a:schemeClr val="dk1">
                                    <a:alpha val="40000"/>
                                  </a:schemeClr>
                                </a:outerShdw>
                              </a:effectLst>
                              <a:latin typeface="Cambria Math" panose="02040503050406030204" pitchFamily="18" charset="0"/>
                            </a:rPr>
                          </m:ctrlPr>
                        </m:fPr>
                        <m:num>
                          <m:r>
                            <a:rPr lang="tr-TR" sz="1400" i="1">
                              <a:ln w="0"/>
                              <a:effectLst>
                                <a:outerShdw blurRad="38100" dist="19050" dir="2700000" algn="tl" rotWithShape="0">
                                  <a:schemeClr val="dk1">
                                    <a:alpha val="40000"/>
                                  </a:schemeClr>
                                </a:outerShdw>
                              </a:effectLst>
                              <a:latin typeface="Cambria Math" panose="02040503050406030204" pitchFamily="18" charset="0"/>
                            </a:rPr>
                            <m:t>𝐶</m:t>
                          </m:r>
                          <m:d>
                            <m:dPr>
                              <m:ctrlPr>
                                <a:rPr lang="en-US" sz="1400" i="1">
                                  <a:ln w="0"/>
                                  <a:effectLst>
                                    <a:outerShdw blurRad="38100" dist="19050" dir="2700000" algn="tl" rotWithShape="0">
                                      <a:schemeClr val="dk1">
                                        <a:alpha val="40000"/>
                                      </a:schemeClr>
                                    </a:outerShdw>
                                  </a:effectLst>
                                  <a:latin typeface="Cambria Math" panose="02040503050406030204" pitchFamily="18" charset="0"/>
                                </a:rPr>
                              </m:ctrlPr>
                            </m:dPr>
                            <m:e>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1−</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2+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3− </m:t>
                              </m:r>
                              <m:r>
                                <a:rPr lang="tr-TR" sz="1400" i="1">
                                  <a:ln w="0"/>
                                  <a:effectLst>
                                    <a:outerShdw blurRad="38100" dist="19050" dir="2700000" algn="tl" rotWithShape="0">
                                      <a:schemeClr val="dk1">
                                        <a:alpha val="40000"/>
                                      </a:schemeClr>
                                    </a:outerShdw>
                                  </a:effectLst>
                                  <a:latin typeface="Cambria Math" panose="02040503050406030204" pitchFamily="18" charset="0"/>
                                </a:rPr>
                                <m:t>𝑓</m:t>
                              </m:r>
                              <m:r>
                                <a:rPr lang="tr-TR" sz="1400" i="1">
                                  <a:ln w="0"/>
                                  <a:effectLst>
                                    <a:outerShdw blurRad="38100" dist="19050" dir="2700000" algn="tl" rotWithShape="0">
                                      <a:schemeClr val="dk1">
                                        <a:alpha val="40000"/>
                                      </a:schemeClr>
                                    </a:outerShdw>
                                  </a:effectLst>
                                  <a:latin typeface="Cambria Math" panose="02040503050406030204" pitchFamily="18" charset="0"/>
                                </a:rPr>
                                <m:t>4</m:t>
                              </m:r>
                            </m:e>
                          </m:d>
                        </m:num>
                        <m:den>
                          <m:sSub>
                            <m:sSubPr>
                              <m:ctrlPr>
                                <a:rPr lang="en-US" sz="1400" i="1">
                                  <a:ln w="0"/>
                                  <a:effectLst>
                                    <a:outerShdw blurRad="38100" dist="19050" dir="2700000" algn="tl" rotWithShape="0">
                                      <a:schemeClr val="dk1">
                                        <a:alpha val="40000"/>
                                      </a:schemeClr>
                                    </a:outerShdw>
                                  </a:effectLst>
                                  <a:latin typeface="Cambria Math" panose="02040503050406030204" pitchFamily="18" charset="0"/>
                                </a:rPr>
                              </m:ctrlPr>
                            </m:sSubPr>
                            <m:e>
                              <m:r>
                                <a:rPr lang="tr-TR" sz="1400" i="1">
                                  <a:ln w="0"/>
                                  <a:effectLst>
                                    <a:outerShdw blurRad="38100" dist="19050" dir="2700000" algn="tl" rotWithShape="0">
                                      <a:schemeClr val="dk1">
                                        <a:alpha val="40000"/>
                                      </a:schemeClr>
                                    </a:outerShdw>
                                  </a:effectLst>
                                  <a:latin typeface="Cambria Math" panose="02040503050406030204" pitchFamily="18" charset="0"/>
                                </a:rPr>
                                <m:t>𝐼</m:t>
                              </m:r>
                            </m:e>
                            <m:sub>
                              <m:r>
                                <a:rPr lang="tr-TR" sz="1400" i="1">
                                  <a:ln w="0"/>
                                  <a:effectLst>
                                    <a:outerShdw blurRad="38100" dist="19050" dir="2700000" algn="tl" rotWithShape="0">
                                      <a:schemeClr val="dk1">
                                        <a:alpha val="40000"/>
                                      </a:schemeClr>
                                    </a:outerShdw>
                                  </a:effectLst>
                                  <a:latin typeface="Cambria Math" panose="02040503050406030204" pitchFamily="18" charset="0"/>
                                </a:rPr>
                                <m:t>3</m:t>
                              </m:r>
                            </m:sub>
                          </m:sSub>
                        </m:den>
                      </m:f>
                      <m:r>
                        <a:rPr lang="tr-TR" sz="1400" i="1">
                          <a:ln w="0"/>
                          <a:effectLst>
                            <a:outerShdw blurRad="38100" dist="19050" dir="2700000" algn="tl" rotWithShape="0">
                              <a:schemeClr val="dk1">
                                <a:alpha val="40000"/>
                              </a:schemeClr>
                            </a:outerShdw>
                          </a:effectLst>
                          <a:latin typeface="Cambria Math" panose="02040503050406030204" pitchFamily="18" charset="0"/>
                        </a:rPr>
                        <m:t> </m:t>
                      </m:r>
                    </m:oMath>
                  </m:oMathPara>
                </a14:m>
                <a:endParaRPr lang="en-US" sz="1400" i="1" dirty="0">
                  <a:ln w="0"/>
                  <a:effectLst>
                    <a:outerShdw blurRad="38100" dist="19050" dir="2700000" algn="tl" rotWithShape="0">
                      <a:schemeClr val="dk1">
                        <a:alpha val="40000"/>
                      </a:schemeClr>
                    </a:outerShdw>
                  </a:effectLst>
                </a:endParaRPr>
              </a:p>
            </p:txBody>
          </p:sp>
        </mc:Choice>
        <mc:Fallback>
          <p:sp>
            <p:nvSpPr>
              <p:cNvPr id="51" name="TextBox 50">
                <a:extLst>
                  <a:ext uri="{FF2B5EF4-FFF2-40B4-BE49-F238E27FC236}">
                    <a16:creationId xmlns:a16="http://schemas.microsoft.com/office/drawing/2014/main" id="{365796F5-5461-4446-83A0-7B9DC6C40B2B}"/>
                  </a:ext>
                </a:extLst>
              </p:cNvPr>
              <p:cNvSpPr txBox="1">
                <a:spLocks noRot="1" noChangeAspect="1" noMove="1" noResize="1" noEditPoints="1" noAdjustHandles="1" noChangeArrowheads="1" noChangeShapeType="1" noTextEdit="1"/>
              </p:cNvSpPr>
              <p:nvPr/>
            </p:nvSpPr>
            <p:spPr>
              <a:xfrm>
                <a:off x="10391709" y="17272268"/>
                <a:ext cx="3080467" cy="2596673"/>
              </a:xfrm>
              <a:prstGeom prst="rect">
                <a:avLst/>
              </a:prstGeom>
              <a:blipFill>
                <a:blip r:embed="rId12"/>
                <a:stretch>
                  <a:fillRect/>
                </a:stretch>
              </a:blipFill>
              <a:ln w="38100">
                <a:solidFill>
                  <a:schemeClr val="bg1"/>
                </a:solidFill>
              </a:ln>
            </p:spPr>
            <p:txBody>
              <a:bodyPr/>
              <a:lstStyle/>
              <a:p>
                <a:r>
                  <a:rPr lang="en-US">
                    <a:noFill/>
                  </a:rPr>
                  <a:t> </a:t>
                </a:r>
              </a:p>
            </p:txBody>
          </p:sp>
        </mc:Fallback>
      </mc:AlternateContent>
      <p:graphicFrame>
        <p:nvGraphicFramePr>
          <p:cNvPr id="54" name="Table 53">
            <a:extLst>
              <a:ext uri="{FF2B5EF4-FFF2-40B4-BE49-F238E27FC236}">
                <a16:creationId xmlns:a16="http://schemas.microsoft.com/office/drawing/2014/main" id="{63CF0270-2D5A-42DA-B7FF-94C0F3F06AE7}"/>
              </a:ext>
            </a:extLst>
          </p:cNvPr>
          <p:cNvGraphicFramePr>
            <a:graphicFrameLocks noGrp="1"/>
          </p:cNvGraphicFramePr>
          <p:nvPr>
            <p:extLst>
              <p:ext uri="{D42A27DB-BD31-4B8C-83A1-F6EECF244321}">
                <p14:modId xmlns:p14="http://schemas.microsoft.com/office/powerpoint/2010/main" val="2036388012"/>
              </p:ext>
            </p:extLst>
          </p:nvPr>
        </p:nvGraphicFramePr>
        <p:xfrm>
          <a:off x="1089364" y="23485602"/>
          <a:ext cx="8435635" cy="2620143"/>
        </p:xfrm>
        <a:graphic>
          <a:graphicData uri="http://schemas.openxmlformats.org/drawingml/2006/table">
            <a:tbl>
              <a:tblPr firstRow="1" firstCol="1" bandRow="1">
                <a:tableStyleId>{073A0DAA-6AF3-43AB-8588-CEC1D06C72B9}</a:tableStyleId>
              </a:tblPr>
              <a:tblGrid>
                <a:gridCol w="2891900">
                  <a:extLst>
                    <a:ext uri="{9D8B030D-6E8A-4147-A177-3AD203B41FA5}">
                      <a16:colId xmlns:a16="http://schemas.microsoft.com/office/drawing/2014/main" val="3695182978"/>
                    </a:ext>
                  </a:extLst>
                </a:gridCol>
                <a:gridCol w="2814783">
                  <a:extLst>
                    <a:ext uri="{9D8B030D-6E8A-4147-A177-3AD203B41FA5}">
                      <a16:colId xmlns:a16="http://schemas.microsoft.com/office/drawing/2014/main" val="1931005033"/>
                    </a:ext>
                  </a:extLst>
                </a:gridCol>
                <a:gridCol w="2728952">
                  <a:extLst>
                    <a:ext uri="{9D8B030D-6E8A-4147-A177-3AD203B41FA5}">
                      <a16:colId xmlns:a16="http://schemas.microsoft.com/office/drawing/2014/main" val="774360976"/>
                    </a:ext>
                  </a:extLst>
                </a:gridCol>
              </a:tblGrid>
              <a:tr h="340986">
                <a:tc>
                  <a:txBody>
                    <a:bodyPr/>
                    <a:lstStyle/>
                    <a:p>
                      <a:pPr marL="0" marR="0" algn="ctr">
                        <a:lnSpc>
                          <a:spcPct val="107000"/>
                        </a:lnSpc>
                        <a:spcBef>
                          <a:spcPts val="0"/>
                        </a:spcBef>
                        <a:spcAft>
                          <a:spcPts val="0"/>
                        </a:spcAft>
                      </a:pPr>
                      <a:r>
                        <a:rPr lang="tr-TR" sz="2000" b="0" dirty="0">
                          <a:effectLst/>
                        </a:rPr>
                        <a:t> </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YOLO v3</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YOLO v3-tiny</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extLst>
                  <a:ext uri="{0D108BD9-81ED-4DB2-BD59-A6C34878D82A}">
                    <a16:rowId xmlns:a16="http://schemas.microsoft.com/office/drawing/2014/main" val="1813799544"/>
                  </a:ext>
                </a:extLst>
              </a:tr>
              <a:tr h="321594">
                <a:tc>
                  <a:txBody>
                    <a:bodyPr/>
                    <a:lstStyle/>
                    <a:p>
                      <a:pPr marL="0" marR="0" algn="ctr">
                        <a:lnSpc>
                          <a:spcPct val="107000"/>
                        </a:lnSpc>
                        <a:spcBef>
                          <a:spcPts val="0"/>
                        </a:spcBef>
                        <a:spcAft>
                          <a:spcPts val="0"/>
                        </a:spcAft>
                      </a:pPr>
                      <a:r>
                        <a:rPr lang="tr-TR" sz="2000" b="0" dirty="0">
                          <a:effectLst/>
                        </a:rPr>
                        <a:t>Kayıp fonksiyonu</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YOLO3 kayıp fonksiyonu</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dirty="0">
                          <a:effectLst/>
                        </a:rPr>
                        <a:t>YOLO3 kayıp fonksiyonu</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6319891"/>
                  </a:ext>
                </a:extLst>
              </a:tr>
              <a:tr h="321594">
                <a:tc>
                  <a:txBody>
                    <a:bodyPr/>
                    <a:lstStyle/>
                    <a:p>
                      <a:pPr marL="0" marR="0" algn="ctr">
                        <a:lnSpc>
                          <a:spcPct val="107000"/>
                        </a:lnSpc>
                        <a:spcBef>
                          <a:spcPts val="0"/>
                        </a:spcBef>
                        <a:spcAft>
                          <a:spcPts val="0"/>
                        </a:spcAft>
                      </a:pPr>
                      <a:r>
                        <a:rPr lang="tr-TR" sz="2000" b="0" dirty="0">
                          <a:effectLst/>
                        </a:rPr>
                        <a:t>Öğrenme oranı</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0.0001</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dirty="0">
                          <a:effectLst/>
                        </a:rPr>
                        <a:t>0.0001</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77692217"/>
                  </a:ext>
                </a:extLst>
              </a:tr>
              <a:tr h="321594">
                <a:tc>
                  <a:txBody>
                    <a:bodyPr/>
                    <a:lstStyle/>
                    <a:p>
                      <a:pPr marL="0" marR="0" algn="ctr">
                        <a:lnSpc>
                          <a:spcPct val="107000"/>
                        </a:lnSpc>
                        <a:spcBef>
                          <a:spcPts val="0"/>
                        </a:spcBef>
                        <a:spcAft>
                          <a:spcPts val="0"/>
                        </a:spcAft>
                      </a:pPr>
                      <a:r>
                        <a:rPr lang="tr-TR" sz="2000" b="0" dirty="0">
                          <a:effectLst/>
                        </a:rPr>
                        <a:t>Optimizasyon algoritması</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Adam</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a:effectLst/>
                        </a:rPr>
                        <a:t>Adam</a:t>
                      </a:r>
                      <a:endParaRPr lang="en-US" sz="2000" b="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64446770"/>
                  </a:ext>
                </a:extLst>
              </a:tr>
              <a:tr h="321594">
                <a:tc>
                  <a:txBody>
                    <a:bodyPr/>
                    <a:lstStyle/>
                    <a:p>
                      <a:pPr marL="0" marR="0" algn="ctr">
                        <a:lnSpc>
                          <a:spcPct val="107000"/>
                        </a:lnSpc>
                        <a:spcBef>
                          <a:spcPts val="0"/>
                        </a:spcBef>
                        <a:spcAft>
                          <a:spcPts val="0"/>
                        </a:spcAft>
                      </a:pPr>
                      <a:r>
                        <a:rPr lang="tr-TR" sz="2000" b="0" dirty="0">
                          <a:effectLst/>
                        </a:rPr>
                        <a:t>Epoch Sayısı</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130</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dirty="0">
                          <a:effectLst/>
                        </a:rPr>
                        <a:t>66</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92095489"/>
                  </a:ext>
                </a:extLst>
              </a:tr>
              <a:tr h="349593">
                <a:tc>
                  <a:txBody>
                    <a:bodyPr/>
                    <a:lstStyle/>
                    <a:p>
                      <a:pPr marL="0" marR="0" algn="ctr">
                        <a:lnSpc>
                          <a:spcPct val="107000"/>
                        </a:lnSpc>
                        <a:spcBef>
                          <a:spcPts val="0"/>
                        </a:spcBef>
                        <a:spcAft>
                          <a:spcPts val="0"/>
                        </a:spcAft>
                      </a:pPr>
                      <a:r>
                        <a:rPr lang="tr-TR" sz="2000" b="0" dirty="0">
                          <a:effectLst/>
                        </a:rPr>
                        <a:t>Yığın (Batch) hacmi</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8</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dirty="0">
                          <a:effectLst/>
                        </a:rPr>
                        <a:t>32</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61408269"/>
                  </a:ext>
                </a:extLst>
              </a:tr>
              <a:tr h="321594">
                <a:tc>
                  <a:txBody>
                    <a:bodyPr/>
                    <a:lstStyle/>
                    <a:p>
                      <a:pPr marL="0" marR="0" algn="ctr">
                        <a:lnSpc>
                          <a:spcPct val="107000"/>
                        </a:lnSpc>
                        <a:spcBef>
                          <a:spcPts val="0"/>
                        </a:spcBef>
                        <a:spcAft>
                          <a:spcPts val="0"/>
                        </a:spcAft>
                      </a:pPr>
                      <a:r>
                        <a:rPr lang="tr-TR" sz="2000" b="0" dirty="0">
                          <a:effectLst/>
                        </a:rPr>
                        <a:t>Doğrulama oranı</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10%</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tr-TR" sz="2000" b="0" dirty="0">
                          <a:effectLst/>
                        </a:rPr>
                        <a:t>10%</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8676734"/>
                  </a:ext>
                </a:extLst>
              </a:tr>
              <a:tr h="321594">
                <a:tc>
                  <a:txBody>
                    <a:bodyPr/>
                    <a:lstStyle/>
                    <a:p>
                      <a:pPr marL="0" marR="0" algn="ctr">
                        <a:lnSpc>
                          <a:spcPct val="107000"/>
                        </a:lnSpc>
                        <a:spcBef>
                          <a:spcPts val="0"/>
                        </a:spcBef>
                        <a:spcAft>
                          <a:spcPts val="0"/>
                        </a:spcAft>
                      </a:pPr>
                      <a:r>
                        <a:rPr lang="tr-TR" sz="2000" b="0" dirty="0">
                          <a:effectLst/>
                        </a:rPr>
                        <a:t>Son hata değeri</a:t>
                      </a:r>
                      <a:endParaRPr lang="en-US" sz="2000" b="0" dirty="0">
                        <a:effectLst/>
                        <a:latin typeface="+mn-lt"/>
                        <a:ea typeface="Calibri" panose="020F0502020204030204" pitchFamily="34" charset="0"/>
                        <a:cs typeface="Arial" panose="020B0604020202020204" pitchFamily="34" charset="0"/>
                      </a:endParaRPr>
                    </a:p>
                  </a:txBody>
                  <a:tcPr marL="68580" marR="68580" marT="0" marB="0">
                    <a:gradFill>
                      <a:gsLst>
                        <a:gs pos="91000">
                          <a:schemeClr val="tx1">
                            <a:lumMod val="50000"/>
                          </a:schemeClr>
                        </a:gs>
                        <a:gs pos="0">
                          <a:schemeClr val="bg1">
                            <a:lumMod val="75000"/>
                            <a:lumOff val="25000"/>
                          </a:schemeClr>
                        </a:gs>
                      </a:gsLst>
                      <a:lin ang="2700000" scaled="1"/>
                    </a:gradFill>
                  </a:tcPr>
                </a:tc>
                <a:tc>
                  <a:txBody>
                    <a:bodyPr/>
                    <a:lstStyle/>
                    <a:p>
                      <a:pPr marL="0" marR="0" algn="ctr">
                        <a:lnSpc>
                          <a:spcPct val="107000"/>
                        </a:lnSpc>
                        <a:spcBef>
                          <a:spcPts val="0"/>
                        </a:spcBef>
                        <a:spcAft>
                          <a:spcPts val="0"/>
                        </a:spcAft>
                      </a:pPr>
                      <a:r>
                        <a:rPr lang="tr-TR" sz="2000" b="0" dirty="0">
                          <a:effectLst/>
                        </a:rPr>
                        <a:t>3.1094</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2000" b="0" dirty="0">
                          <a:effectLst/>
                        </a:rPr>
                        <a:t>6.6294</a:t>
                      </a:r>
                      <a:endParaRPr lang="en-US" sz="2000" b="0" dirty="0">
                        <a:solidFill>
                          <a:schemeClr val="tx1"/>
                        </a:solidFill>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79346267"/>
                  </a:ext>
                </a:extLst>
              </a:tr>
            </a:tbl>
          </a:graphicData>
        </a:graphic>
      </p:graphicFrame>
      <p:pic>
        <p:nvPicPr>
          <p:cNvPr id="56" name="Picture 55">
            <a:extLst>
              <a:ext uri="{FF2B5EF4-FFF2-40B4-BE49-F238E27FC236}">
                <a16:creationId xmlns:a16="http://schemas.microsoft.com/office/drawing/2014/main" id="{F29B9EAC-8D56-462E-B1AC-4C24EC6F4A9D}"/>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t="23576" b="4909"/>
          <a:stretch/>
        </p:blipFill>
        <p:spPr>
          <a:xfrm>
            <a:off x="9789471" y="9673103"/>
            <a:ext cx="5820477" cy="3063748"/>
          </a:xfrm>
          <a:prstGeom prst="rect">
            <a:avLst/>
          </a:prstGeom>
          <a:ln w="38100">
            <a:solidFill>
              <a:schemeClr val="bg1"/>
            </a:solidFill>
          </a:ln>
        </p:spPr>
      </p:pic>
      <p:pic>
        <p:nvPicPr>
          <p:cNvPr id="15" name="Picture 14" descr="A screenshot of a cell phone&#10;&#10;Description automatically generated">
            <a:extLst>
              <a:ext uri="{FF2B5EF4-FFF2-40B4-BE49-F238E27FC236}">
                <a16:creationId xmlns:a16="http://schemas.microsoft.com/office/drawing/2014/main" id="{CE3774E2-E698-497F-B0FC-9346DC5765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11026" y="20005583"/>
            <a:ext cx="5634237" cy="6095900"/>
          </a:xfrm>
          <a:prstGeom prst="rect">
            <a:avLst/>
          </a:prstGeom>
          <a:ln w="38100">
            <a:solidFill>
              <a:schemeClr val="bg1"/>
            </a:solidFill>
          </a:ln>
        </p:spPr>
      </p:pic>
      <p:pic>
        <p:nvPicPr>
          <p:cNvPr id="19" name="Picture 18" descr="A close up of text on a white background&#10;&#10;Description automatically generated">
            <a:extLst>
              <a:ext uri="{FF2B5EF4-FFF2-40B4-BE49-F238E27FC236}">
                <a16:creationId xmlns:a16="http://schemas.microsoft.com/office/drawing/2014/main" id="{85A1BFC1-970C-4B9C-8E7A-B9AD907303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255920" y="20005583"/>
            <a:ext cx="4456994" cy="6095900"/>
          </a:xfrm>
          <a:prstGeom prst="rect">
            <a:avLst/>
          </a:prstGeom>
          <a:ln w="38100">
            <a:solidFill>
              <a:schemeClr val="bg1"/>
            </a:solidFill>
          </a:ln>
        </p:spPr>
      </p:pic>
    </p:spTree>
    <p:extLst>
      <p:ext uri="{BB962C8B-B14F-4D97-AF65-F5344CB8AC3E}">
        <p14:creationId xmlns:p14="http://schemas.microsoft.com/office/powerpoint/2010/main" val="3787538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gt;&lt;object type=&quot;8&quot; unique_id=&quot;10006&quot;&gt;&lt;/object&gt;&lt;/object&gt;&lt;/database&gt;"/>
  <p:tag name="MMPROD_NEXTUNIQUEID" val="10009"/>
  <p:tag name="SECTOMILLISECCONVERTED" val="1"/>
</p:tagLst>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8377</TotalTime>
  <Words>651</Words>
  <Application>Microsoft Office PowerPoint</Application>
  <PresentationFormat>Custom</PresentationFormat>
  <Paragraphs>55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Teması</vt:lpstr>
      <vt:lpstr>PowerPoint Presentation</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Kucuker</dc:creator>
  <cp:lastModifiedBy>Alhasan Kh</cp:lastModifiedBy>
  <cp:revision>68</cp:revision>
  <dcterms:created xsi:type="dcterms:W3CDTF">2015-05-27T12:28:26Z</dcterms:created>
  <dcterms:modified xsi:type="dcterms:W3CDTF">2019-05-27T09:52:01Z</dcterms:modified>
</cp:coreProperties>
</file>